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10287000" cx="18288000"/>
  <p:notesSz cx="6858000" cy="9144000"/>
  <p:embeddedFontLst>
    <p:embeddedFont>
      <p:font typeface="Play"/>
      <p:regular r:id="rId22"/>
      <p:bold r:id="rId23"/>
    </p:embeddedFont>
    <p:embeddedFont>
      <p:font typeface="Poppins"/>
      <p:bold r:id="rId24"/>
      <p:boldItalic r:id="rId25"/>
    </p:embeddedFont>
    <p:embeddedFont>
      <p:font typeface="Inter"/>
      <p:regular r:id="rId26"/>
      <p:bold r:id="rId27"/>
      <p:italic r:id="rId28"/>
      <p:boldItalic r:id="rId29"/>
    </p:embeddedFont>
    <p:embeddedFont>
      <p:font typeface="Shrikhand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1" roundtripDataSignature="AMtx7mjTPwLHR62DHmONh8JFAsJ+YxUw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DE33676-B436-4869-8887-6E5EC9C3A765}">
  <a:tblStyle styleId="{6DE33676-B436-4869-8887-6E5EC9C3A76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Play-regular.fntdata"/><Relationship Id="rId21" Type="http://schemas.openxmlformats.org/officeDocument/2006/relationships/slide" Target="slides/slide15.xml"/><Relationship Id="rId24" Type="http://schemas.openxmlformats.org/officeDocument/2006/relationships/font" Target="fonts/Poppins-bold.fntdata"/><Relationship Id="rId23" Type="http://schemas.openxmlformats.org/officeDocument/2006/relationships/font" Target="fonts/Pl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Inter-regular.fntdata"/><Relationship Id="rId25" Type="http://schemas.openxmlformats.org/officeDocument/2006/relationships/font" Target="fonts/Poppins-boldItalic.fntdata"/><Relationship Id="rId28" Type="http://schemas.openxmlformats.org/officeDocument/2006/relationships/font" Target="fonts/Inter-italic.fntdata"/><Relationship Id="rId27" Type="http://schemas.openxmlformats.org/officeDocument/2006/relationships/font" Target="fonts/Inter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Inter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customschemas.google.com/relationships/presentationmetadata" Target="metadata"/><Relationship Id="rId30" Type="http://schemas.openxmlformats.org/officeDocument/2006/relationships/font" Target="fonts/Shrikhand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95" name="Google Shape;95;p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96" name="Google Shape;96;p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Gen AI Regional Summit with student, teacher, business and community presenters</a:t>
            </a:r>
            <a:endParaRPr/>
          </a:p>
        </p:txBody>
      </p:sp>
      <p:sp>
        <p:nvSpPr>
          <p:cNvPr id="98" name="Google Shape;98;p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99" name="Google Shape;99;p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13" name="Google Shape;113;p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14" name="Google Shape;114;p3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17" name="Google Shape;117;p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28" name="Google Shape;128;p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29" name="Google Shape;129;p4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32" name="Google Shape;132;p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42" name="Google Shape;142;p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43" name="Google Shape;143;p5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46" name="Google Shape;146;p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59" name="Google Shape;159;p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60" name="Google Shape;160;p6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63" name="Google Shape;163;p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69" name="Google Shape;169;p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70" name="Google Shape;170;p7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73" name="Google Shape;173;p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82" name="Google Shape;182;p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83" name="Google Shape;183;p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86" name="Google Shape;186;p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94" name="Google Shape;194;p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95" name="Google Shape;195;p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98" name="Google Shape;198;p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06" name="Google Shape;206;p1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07" name="Google Shape;207;p10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0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10" name="Google Shape;210;p10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33" name="Google Shape;233;p1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34" name="Google Shape;234;p1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37" name="Google Shape;237;p1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58" name="Google Shape;258;p1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59" name="Google Shape;259;p1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62" name="Google Shape;262;p1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74" name="Google Shape;274;p1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75" name="Google Shape;275;p13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78" name="Google Shape;278;p1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87" name="Google Shape;287;p1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88" name="Google Shape;288;p14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91" name="Google Shape;291;p1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32.png"/><Relationship Id="rId6" Type="http://schemas.openxmlformats.org/officeDocument/2006/relationships/image" Target="../media/image1.png"/><Relationship Id="rId7" Type="http://schemas.openxmlformats.org/officeDocument/2006/relationships/image" Target="../media/image2.jpg"/><Relationship Id="rId8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tinyurl.com/DrLeeAIPlatformssheet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13.png"/><Relationship Id="rId6" Type="http://schemas.openxmlformats.org/officeDocument/2006/relationships/image" Target="../media/image3.gif"/><Relationship Id="rId7" Type="http://schemas.openxmlformats.org/officeDocument/2006/relationships/hyperlink" Target="https://tinyurl.com/DrLeeAIPlatformssheet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k" TargetMode="External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ocs.google.com/document/d/17rvwhnlFZ9lXx9POU3tLaaXL2iguEXPBtPRWcDCdWCE/copy?tab=t.0" TargetMode="External"/><Relationship Id="rId4" Type="http://schemas.openxmlformats.org/officeDocument/2006/relationships/image" Target="../media/image12.png"/><Relationship Id="rId5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hyperlink" Target="http://notebooklm.google.com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padlet.com/noaveyarlee2/DrLeeBuildingDigitalNotebook" TargetMode="External"/><Relationship Id="rId4" Type="http://schemas.openxmlformats.org/officeDocument/2006/relationships/image" Target="../media/image30.png"/><Relationship Id="rId11" Type="http://schemas.openxmlformats.org/officeDocument/2006/relationships/image" Target="../media/image25.png"/><Relationship Id="rId10" Type="http://schemas.openxmlformats.org/officeDocument/2006/relationships/image" Target="../media/image29.png"/><Relationship Id="rId9" Type="http://schemas.openxmlformats.org/officeDocument/2006/relationships/image" Target="../media/image19.gif"/><Relationship Id="rId5" Type="http://schemas.openxmlformats.org/officeDocument/2006/relationships/image" Target="../media/image15.png"/><Relationship Id="rId6" Type="http://schemas.openxmlformats.org/officeDocument/2006/relationships/image" Target="../media/image5.png"/><Relationship Id="rId7" Type="http://schemas.openxmlformats.org/officeDocument/2006/relationships/image" Target="../media/image1.png"/><Relationship Id="rId8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Relationship Id="rId4" Type="http://schemas.openxmlformats.org/officeDocument/2006/relationships/image" Target="../media/image21.png"/><Relationship Id="rId9" Type="http://schemas.openxmlformats.org/officeDocument/2006/relationships/hyperlink" Target="https://goo.gle/ges14" TargetMode="External"/><Relationship Id="rId5" Type="http://schemas.openxmlformats.org/officeDocument/2006/relationships/image" Target="../media/image11.png"/><Relationship Id="rId6" Type="http://schemas.openxmlformats.org/officeDocument/2006/relationships/image" Target="../media/image32.png"/><Relationship Id="rId7" Type="http://schemas.openxmlformats.org/officeDocument/2006/relationships/image" Target="../media/image34.png"/><Relationship Id="rId8" Type="http://schemas.openxmlformats.org/officeDocument/2006/relationships/hyperlink" Target="https://goo.gle/ges14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5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Relationship Id="rId4" Type="http://schemas.openxmlformats.org/officeDocument/2006/relationships/hyperlink" Target="https://tinyurl.com/DrLeeTrainingFeedback" TargetMode="External"/><Relationship Id="rId11" Type="http://schemas.openxmlformats.org/officeDocument/2006/relationships/image" Target="../media/image18.png"/><Relationship Id="rId10" Type="http://schemas.openxmlformats.org/officeDocument/2006/relationships/image" Target="../media/image1.png"/><Relationship Id="rId9" Type="http://schemas.openxmlformats.org/officeDocument/2006/relationships/image" Target="../media/image5.png"/><Relationship Id="rId5" Type="http://schemas.openxmlformats.org/officeDocument/2006/relationships/image" Target="../media/image23.png"/><Relationship Id="rId6" Type="http://schemas.openxmlformats.org/officeDocument/2006/relationships/hyperlink" Target="https://padlet.com/noaveyarlee2/DrLeeBuildingDigitalNotebook" TargetMode="External"/><Relationship Id="rId7" Type="http://schemas.openxmlformats.org/officeDocument/2006/relationships/image" Target="../media/image30.png"/><Relationship Id="rId8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1.png"/><Relationship Id="rId4" Type="http://schemas.openxmlformats.org/officeDocument/2006/relationships/image" Target="../media/image21.png"/><Relationship Id="rId9" Type="http://schemas.openxmlformats.org/officeDocument/2006/relationships/hyperlink" Target="https://www.linkedin.com/in/noaveyarlee" TargetMode="External"/><Relationship Id="rId5" Type="http://schemas.openxmlformats.org/officeDocument/2006/relationships/image" Target="../media/image33.gif"/><Relationship Id="rId6" Type="http://schemas.openxmlformats.org/officeDocument/2006/relationships/image" Target="../media/image1.png"/><Relationship Id="rId7" Type="http://schemas.openxmlformats.org/officeDocument/2006/relationships/hyperlink" Target="https://www.instagram.com/truleethedoctor" TargetMode="External"/><Relationship Id="rId8" Type="http://schemas.openxmlformats.org/officeDocument/2006/relationships/hyperlink" Target="https://www.instagram.com/truleethedoctor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794B6"/>
            </a:gs>
            <a:gs pos="100000">
              <a:srgbClr val="DFFAFF"/>
            </a:gs>
          </a:gsLst>
          <a:lin ang="18900000" scaled="0"/>
        </a:gra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7105511" y="2424377"/>
            <a:ext cx="10578031" cy="7840966"/>
          </a:xfrm>
          <a:custGeom>
            <a:rect b="b" l="l" r="r" t="t"/>
            <a:pathLst>
              <a:path extrusionOk="0" h="7840966" w="10578031">
                <a:moveTo>
                  <a:pt x="0" y="0"/>
                </a:moveTo>
                <a:lnTo>
                  <a:pt x="10578031" y="0"/>
                </a:lnTo>
                <a:lnTo>
                  <a:pt x="10578031" y="7840966"/>
                </a:lnTo>
                <a:lnTo>
                  <a:pt x="0" y="7840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>
            <a:off x="15546896" y="204443"/>
            <a:ext cx="2296599" cy="2438656"/>
          </a:xfrm>
          <a:custGeom>
            <a:rect b="b" l="l" r="r" t="t"/>
            <a:pathLst>
              <a:path extrusionOk="0" h="2438656" w="2296599">
                <a:moveTo>
                  <a:pt x="0" y="0"/>
                </a:moveTo>
                <a:lnTo>
                  <a:pt x="2296599" y="0"/>
                </a:lnTo>
                <a:lnTo>
                  <a:pt x="2296599" y="2438656"/>
                </a:lnTo>
                <a:lnTo>
                  <a:pt x="0" y="24386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 rot="310413">
            <a:off x="12240833" y="3698485"/>
            <a:ext cx="1791037" cy="746412"/>
          </a:xfrm>
          <a:custGeom>
            <a:rect b="b" l="l" r="r" t="t"/>
            <a:pathLst>
              <a:path extrusionOk="0" h="746412" w="1791037">
                <a:moveTo>
                  <a:pt x="0" y="0"/>
                </a:moveTo>
                <a:lnTo>
                  <a:pt x="1791038" y="0"/>
                </a:lnTo>
                <a:lnTo>
                  <a:pt x="1791038" y="746412"/>
                </a:lnTo>
                <a:lnTo>
                  <a:pt x="0" y="7464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8488" l="0" r="0" t="-8488"/>
            </a:stretch>
          </a:blipFill>
          <a:ln>
            <a:noFill/>
          </a:ln>
        </p:spPr>
      </p:sp>
      <p:sp>
        <p:nvSpPr>
          <p:cNvPr id="91" name="Google Shape;91;p1"/>
          <p:cNvSpPr txBox="1"/>
          <p:nvPr/>
        </p:nvSpPr>
        <p:spPr>
          <a:xfrm>
            <a:off x="339832" y="407502"/>
            <a:ext cx="7016096" cy="84237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8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71" u="none" cap="none" strike="noStrike">
                <a:solidFill>
                  <a:srgbClr val="2D3E54"/>
                </a:solidFill>
                <a:latin typeface="Poppins"/>
                <a:ea typeface="Poppins"/>
                <a:cs typeface="Poppins"/>
                <a:sym typeface="Poppins"/>
              </a:rPr>
              <a:t>Building a School Counselor Digital Workspace using Gemini Notebook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794B6"/>
            </a:gs>
            <a:gs pos="100000">
              <a:srgbClr val="DFFAFF"/>
            </a:gs>
          </a:gsLst>
          <a:lin ang="18900000" scaled="0"/>
        </a:gra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/>
          <p:nvPr/>
        </p:nvSpPr>
        <p:spPr>
          <a:xfrm rot="-5400000">
            <a:off x="1316497" y="-686558"/>
            <a:ext cx="5782495" cy="7598052"/>
          </a:xfrm>
          <a:custGeom>
            <a:rect b="b" l="l" r="r" t="t"/>
            <a:pathLst>
              <a:path extrusionOk="0" h="7598052" w="5782495">
                <a:moveTo>
                  <a:pt x="0" y="0"/>
                </a:moveTo>
                <a:lnTo>
                  <a:pt x="5782495" y="0"/>
                </a:lnTo>
                <a:lnTo>
                  <a:pt x="5782495" y="7598052"/>
                </a:lnTo>
                <a:lnTo>
                  <a:pt x="0" y="75980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38100">
            <a:solidFill>
              <a:srgbClr val="31356E"/>
            </a:solidFill>
            <a:prstDash val="dash"/>
            <a:miter lim="8000"/>
            <a:headEnd len="sm" w="sm" type="none"/>
            <a:tailEnd len="sm" w="sm" type="none"/>
          </a:ln>
        </p:spPr>
      </p:sp>
      <p:sp>
        <p:nvSpPr>
          <p:cNvPr id="102" name="Google Shape;102;p2"/>
          <p:cNvSpPr/>
          <p:nvPr/>
        </p:nvSpPr>
        <p:spPr>
          <a:xfrm>
            <a:off x="10038666" y="6738508"/>
            <a:ext cx="2979038" cy="2979038"/>
          </a:xfrm>
          <a:custGeom>
            <a:rect b="b" l="l" r="r" t="t"/>
            <a:pathLst>
              <a:path extrusionOk="0" h="2979038" w="2979038">
                <a:moveTo>
                  <a:pt x="0" y="0"/>
                </a:moveTo>
                <a:lnTo>
                  <a:pt x="2979038" y="0"/>
                </a:lnTo>
                <a:lnTo>
                  <a:pt x="2979038" y="2979037"/>
                </a:lnTo>
                <a:lnTo>
                  <a:pt x="0" y="29790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2"/>
          <p:cNvSpPr/>
          <p:nvPr/>
        </p:nvSpPr>
        <p:spPr>
          <a:xfrm>
            <a:off x="14795688" y="6738508"/>
            <a:ext cx="2979038" cy="2979038"/>
          </a:xfrm>
          <a:custGeom>
            <a:rect b="b" l="l" r="r" t="t"/>
            <a:pathLst>
              <a:path extrusionOk="0" h="2979038" w="2979038">
                <a:moveTo>
                  <a:pt x="0" y="0"/>
                </a:moveTo>
                <a:lnTo>
                  <a:pt x="2979038" y="0"/>
                </a:lnTo>
                <a:lnTo>
                  <a:pt x="2979038" y="2979037"/>
                </a:lnTo>
                <a:lnTo>
                  <a:pt x="0" y="29790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4" name="Google Shape;104;p2"/>
          <p:cNvGrpSpPr/>
          <p:nvPr/>
        </p:nvGrpSpPr>
        <p:grpSpPr>
          <a:xfrm>
            <a:off x="10038666" y="-98079"/>
            <a:ext cx="2649817" cy="3565435"/>
            <a:chOff x="0" y="-47625"/>
            <a:chExt cx="697894" cy="939045"/>
          </a:xfrm>
        </p:grpSpPr>
        <p:sp>
          <p:nvSpPr>
            <p:cNvPr id="105" name="Google Shape;105;p2"/>
            <p:cNvSpPr/>
            <p:nvPr/>
          </p:nvSpPr>
          <p:spPr>
            <a:xfrm>
              <a:off x="0" y="0"/>
              <a:ext cx="697894" cy="891420"/>
            </a:xfrm>
            <a:custGeom>
              <a:rect b="b" l="l" r="r" t="t"/>
              <a:pathLst>
                <a:path extrusionOk="0" h="891420" w="697894">
                  <a:moveTo>
                    <a:pt x="49669" y="0"/>
                  </a:moveTo>
                  <a:lnTo>
                    <a:pt x="648226" y="0"/>
                  </a:lnTo>
                  <a:cubicBezTo>
                    <a:pt x="661399" y="0"/>
                    <a:pt x="674032" y="5233"/>
                    <a:pt x="683347" y="14548"/>
                  </a:cubicBezTo>
                  <a:cubicBezTo>
                    <a:pt x="692661" y="23862"/>
                    <a:pt x="697894" y="36496"/>
                    <a:pt x="697894" y="49669"/>
                  </a:cubicBezTo>
                  <a:lnTo>
                    <a:pt x="697894" y="841751"/>
                  </a:lnTo>
                  <a:cubicBezTo>
                    <a:pt x="697894" y="854924"/>
                    <a:pt x="692661" y="867558"/>
                    <a:pt x="683347" y="876872"/>
                  </a:cubicBezTo>
                  <a:cubicBezTo>
                    <a:pt x="674032" y="886187"/>
                    <a:pt x="661399" y="891420"/>
                    <a:pt x="648226" y="891420"/>
                  </a:cubicBezTo>
                  <a:lnTo>
                    <a:pt x="49669" y="891420"/>
                  </a:lnTo>
                  <a:cubicBezTo>
                    <a:pt x="36496" y="891420"/>
                    <a:pt x="23862" y="886187"/>
                    <a:pt x="14548" y="876872"/>
                  </a:cubicBezTo>
                  <a:cubicBezTo>
                    <a:pt x="5233" y="867558"/>
                    <a:pt x="0" y="854924"/>
                    <a:pt x="0" y="841751"/>
                  </a:cubicBezTo>
                  <a:lnTo>
                    <a:pt x="0" y="49669"/>
                  </a:lnTo>
                  <a:cubicBezTo>
                    <a:pt x="0" y="36496"/>
                    <a:pt x="5233" y="23862"/>
                    <a:pt x="14548" y="14548"/>
                  </a:cubicBezTo>
                  <a:cubicBezTo>
                    <a:pt x="23862" y="5233"/>
                    <a:pt x="36496" y="0"/>
                    <a:pt x="49669" y="0"/>
                  </a:cubicBezTo>
                  <a:close/>
                </a:path>
              </a:pathLst>
            </a:custGeom>
            <a:solidFill>
              <a:srgbClr val="3135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0" y="-47625"/>
              <a:ext cx="697894" cy="9390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7" name="Google Shape;107;p2"/>
          <p:cNvSpPr/>
          <p:nvPr/>
        </p:nvSpPr>
        <p:spPr>
          <a:xfrm>
            <a:off x="13883767" y="1028700"/>
            <a:ext cx="2296599" cy="2438656"/>
          </a:xfrm>
          <a:custGeom>
            <a:rect b="b" l="l" r="r" t="t"/>
            <a:pathLst>
              <a:path extrusionOk="0" h="2438656" w="2296599">
                <a:moveTo>
                  <a:pt x="0" y="0"/>
                </a:moveTo>
                <a:lnTo>
                  <a:pt x="2296599" y="0"/>
                </a:lnTo>
                <a:lnTo>
                  <a:pt x="2296599" y="2438656"/>
                </a:lnTo>
                <a:lnTo>
                  <a:pt x="0" y="24386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sq" cmpd="sng" w="381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08" name="Google Shape;108;p2"/>
          <p:cNvSpPr/>
          <p:nvPr/>
        </p:nvSpPr>
        <p:spPr>
          <a:xfrm>
            <a:off x="10253979" y="297028"/>
            <a:ext cx="2172050" cy="2891248"/>
          </a:xfrm>
          <a:custGeom>
            <a:rect b="b" l="l" r="r" t="t"/>
            <a:pathLst>
              <a:path extrusionOk="0" h="2891248" w="2172050">
                <a:moveTo>
                  <a:pt x="0" y="0"/>
                </a:moveTo>
                <a:lnTo>
                  <a:pt x="2172050" y="0"/>
                </a:lnTo>
                <a:lnTo>
                  <a:pt x="2172050" y="2891247"/>
                </a:lnTo>
                <a:lnTo>
                  <a:pt x="0" y="2891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2"/>
          <p:cNvSpPr/>
          <p:nvPr/>
        </p:nvSpPr>
        <p:spPr>
          <a:xfrm>
            <a:off x="9992808" y="4185114"/>
            <a:ext cx="7781918" cy="2111183"/>
          </a:xfrm>
          <a:custGeom>
            <a:rect b="b" l="l" r="r" t="t"/>
            <a:pathLst>
              <a:path extrusionOk="0" h="2111183" w="7781918">
                <a:moveTo>
                  <a:pt x="0" y="0"/>
                </a:moveTo>
                <a:lnTo>
                  <a:pt x="7781918" y="0"/>
                </a:lnTo>
                <a:lnTo>
                  <a:pt x="7781918" y="2111183"/>
                </a:lnTo>
                <a:lnTo>
                  <a:pt x="0" y="21111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" name="Google Shape;110;p2"/>
          <p:cNvSpPr txBox="1"/>
          <p:nvPr/>
        </p:nvSpPr>
        <p:spPr>
          <a:xfrm>
            <a:off x="12804833" y="168275"/>
            <a:ext cx="4454467" cy="860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31356E"/>
                </a:solidFill>
                <a:latin typeface="Shrikhand"/>
                <a:ea typeface="Shrikhand"/>
                <a:cs typeface="Shrikhand"/>
                <a:sym typeface="Shrikhand"/>
              </a:rPr>
              <a:t>Noaveyar Lee, EdD, PPSC</a:t>
            </a:r>
            <a:endParaRPr/>
          </a:p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31356E"/>
                </a:solidFill>
                <a:latin typeface="Shrikhand"/>
                <a:ea typeface="Shrikhand"/>
                <a:cs typeface="Shrikhand"/>
                <a:sym typeface="Shrikhand"/>
              </a:rPr>
              <a:t>Education Consultant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794B6"/>
            </a:gs>
            <a:gs pos="100000">
              <a:srgbClr val="DFFAFF"/>
            </a:gs>
          </a:gsLst>
          <a:lin ang="18900000" scaled="0"/>
        </a:gra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"/>
          <p:cNvSpPr/>
          <p:nvPr/>
        </p:nvSpPr>
        <p:spPr>
          <a:xfrm>
            <a:off x="205146" y="1330325"/>
            <a:ext cx="8617382" cy="8229600"/>
          </a:xfrm>
          <a:custGeom>
            <a:rect b="b" l="l" r="r" t="t"/>
            <a:pathLst>
              <a:path extrusionOk="0" h="8229600" w="8617382">
                <a:moveTo>
                  <a:pt x="0" y="0"/>
                </a:moveTo>
                <a:lnTo>
                  <a:pt x="8617382" y="0"/>
                </a:lnTo>
                <a:lnTo>
                  <a:pt x="861738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grpSp>
        <p:nvGrpSpPr>
          <p:cNvPr id="121" name="Google Shape;121;p3"/>
          <p:cNvGrpSpPr/>
          <p:nvPr/>
        </p:nvGrpSpPr>
        <p:grpSpPr>
          <a:xfrm>
            <a:off x="205146" y="568226"/>
            <a:ext cx="10795277" cy="1595635"/>
            <a:chOff x="0" y="95250"/>
            <a:chExt cx="14393702" cy="2127513"/>
          </a:xfrm>
        </p:grpSpPr>
        <p:sp>
          <p:nvSpPr>
            <p:cNvPr id="122" name="Google Shape;122;p3"/>
            <p:cNvSpPr txBox="1"/>
            <p:nvPr/>
          </p:nvSpPr>
          <p:spPr>
            <a:xfrm>
              <a:off x="0" y="95250"/>
              <a:ext cx="12759220" cy="1197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399" u="none" cap="none" strike="noStrike">
                  <a:solidFill>
                    <a:srgbClr val="2B4B82"/>
                  </a:solidFill>
                  <a:latin typeface="Arial"/>
                  <a:ea typeface="Arial"/>
                  <a:cs typeface="Arial"/>
                  <a:sym typeface="Arial"/>
                </a:rPr>
                <a:t>Welcoming Activity</a:t>
              </a:r>
              <a:endParaRPr/>
            </a:p>
          </p:txBody>
        </p:sp>
        <p:sp>
          <p:nvSpPr>
            <p:cNvPr id="123" name="Google Shape;123;p3"/>
            <p:cNvSpPr txBox="1"/>
            <p:nvPr/>
          </p:nvSpPr>
          <p:spPr>
            <a:xfrm>
              <a:off x="0" y="1587551"/>
              <a:ext cx="14393702" cy="635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22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3"/>
          <p:cNvSpPr txBox="1"/>
          <p:nvPr/>
        </p:nvSpPr>
        <p:spPr>
          <a:xfrm>
            <a:off x="9547315" y="1129024"/>
            <a:ext cx="8048613" cy="38510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6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one thing you’re hoping to learn today that would give you 30 minutes of your time back this week?</a:t>
            </a:r>
            <a:endParaRPr/>
          </a:p>
        </p:txBody>
      </p:sp>
      <p:sp>
        <p:nvSpPr>
          <p:cNvPr id="125" name="Google Shape;125;p3"/>
          <p:cNvSpPr txBox="1"/>
          <p:nvPr/>
        </p:nvSpPr>
        <p:spPr>
          <a:xfrm>
            <a:off x="10494764" y="7333137"/>
            <a:ext cx="6225064" cy="1407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TYPE YOUR RESPONSE BUT </a:t>
            </a:r>
            <a:endParaRPr/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99" u="none" cap="none" strike="noStrike">
                <a:solidFill>
                  <a:srgbClr val="FF3131"/>
                </a:solidFill>
                <a:latin typeface="Arial"/>
                <a:ea typeface="Arial"/>
                <a:cs typeface="Arial"/>
                <a:sym typeface="Arial"/>
              </a:rPr>
              <a:t>DO NOT</a:t>
            </a:r>
            <a:r>
              <a:rPr b="0" i="0" lang="en-US" sz="26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SEND THE MESSAGE UNTIL PROMPTED.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794B6"/>
            </a:gs>
            <a:gs pos="100000">
              <a:srgbClr val="DFFAFF"/>
            </a:gs>
          </a:gsLst>
          <a:lin ang="18900000" scaled="0"/>
        </a:gra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"/>
          <p:cNvSpPr/>
          <p:nvPr/>
        </p:nvSpPr>
        <p:spPr>
          <a:xfrm>
            <a:off x="148984" y="2583848"/>
            <a:ext cx="9361637" cy="5277623"/>
          </a:xfrm>
          <a:custGeom>
            <a:rect b="b" l="l" r="r" t="t"/>
            <a:pathLst>
              <a:path extrusionOk="0" h="5277623" w="9361637">
                <a:moveTo>
                  <a:pt x="0" y="0"/>
                </a:moveTo>
                <a:lnTo>
                  <a:pt x="9361637" y="0"/>
                </a:lnTo>
                <a:lnTo>
                  <a:pt x="9361637" y="5277623"/>
                </a:lnTo>
                <a:lnTo>
                  <a:pt x="0" y="52776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4"/>
          <p:cNvSpPr/>
          <p:nvPr/>
        </p:nvSpPr>
        <p:spPr>
          <a:xfrm>
            <a:off x="3690262" y="4279891"/>
            <a:ext cx="2262201" cy="942769"/>
          </a:xfrm>
          <a:custGeom>
            <a:rect b="b" l="l" r="r" t="t"/>
            <a:pathLst>
              <a:path extrusionOk="0" h="942769" w="2262201">
                <a:moveTo>
                  <a:pt x="0" y="0"/>
                </a:moveTo>
                <a:lnTo>
                  <a:pt x="2262200" y="0"/>
                </a:lnTo>
                <a:lnTo>
                  <a:pt x="2262200" y="942769"/>
                </a:lnTo>
                <a:lnTo>
                  <a:pt x="0" y="942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8488" l="0" r="0" t="-8488"/>
            </a:stretch>
          </a:blipFill>
          <a:ln>
            <a:noFill/>
          </a:ln>
        </p:spPr>
      </p:sp>
      <p:sp>
        <p:nvSpPr>
          <p:cNvPr id="136" name="Google Shape;136;p4"/>
          <p:cNvSpPr txBox="1"/>
          <p:nvPr/>
        </p:nvSpPr>
        <p:spPr>
          <a:xfrm>
            <a:off x="9510621" y="190500"/>
            <a:ext cx="7748679" cy="33008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268" u="none" cap="none" strike="noStrike">
                <a:solidFill>
                  <a:srgbClr val="2D3E54"/>
                </a:solidFill>
                <a:latin typeface="Poppins"/>
                <a:ea typeface="Poppins"/>
                <a:cs typeface="Poppins"/>
                <a:sym typeface="Poppins"/>
              </a:rPr>
              <a:t>Learning Objectives</a:t>
            </a:r>
            <a:endParaRPr/>
          </a:p>
          <a:p>
            <a:pPr indent="0" lvl="0" marL="0" marR="0" rtl="0" algn="l">
              <a:lnSpc>
                <a:spcPct val="89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9268" u="none" cap="none" strike="noStrike">
              <a:solidFill>
                <a:srgbClr val="2D3E5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7" name="Google Shape;137;p4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graphicFrame>
        <p:nvGraphicFramePr>
          <p:cNvPr id="138" name="Google Shape;138;p4"/>
          <p:cNvGraphicFramePr/>
          <p:nvPr/>
        </p:nvGraphicFramePr>
        <p:xfrm>
          <a:off x="9510621" y="258384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{6DE33676-B436-4869-8887-6E5EC9C3A765}</a:tableStyleId>
              </a:tblPr>
              <a:tblGrid>
                <a:gridCol w="8324500"/>
              </a:tblGrid>
              <a:tr h="7566425">
                <a:tc>
                  <a:txBody>
                    <a:bodyPr/>
                    <a:lstStyle/>
                    <a:p>
                      <a:pPr indent="-431800" lvl="1" marL="863599" marR="0" rtl="0" algn="l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999"/>
                        <a:buFont typeface="Arial"/>
                        <a:buChar char="•"/>
                      </a:pPr>
                      <a:r>
                        <a:rPr lang="en-US" sz="3999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Learn the Artificial Intelligence platform Gemini Notebook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50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  <a:p>
                      <a:pPr indent="-431800" lvl="1" marL="863599" marR="0" rtl="0" algn="l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999"/>
                        <a:buFont typeface="Arial"/>
                        <a:buChar char="•"/>
                      </a:pPr>
                      <a:r>
                        <a:rPr lang="en-US" sz="3999" u="none" cap="none" strike="noStrik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Identify a Problem of Practice related to students, staff, and/or family/community engagement and design a targeted resource or solution using Gemini Notebook.</a:t>
                      </a:r>
                      <a:endParaRPr/>
                    </a:p>
                  </a:txBody>
                  <a:tcPr marT="190500" marB="190500" marR="190500" marL="190500" anchor="ctr">
                    <a:lnL cap="flat" cmpd="sng" w="66675">
                      <a:solidFill>
                        <a:srgbClr val="2B4B8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6675">
                      <a:solidFill>
                        <a:srgbClr val="2B4B8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6675">
                      <a:solidFill>
                        <a:srgbClr val="2B4B8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6675">
                      <a:solidFill>
                        <a:srgbClr val="2B4B8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9" name="Google Shape;139;p4"/>
          <p:cNvSpPr/>
          <p:nvPr/>
        </p:nvSpPr>
        <p:spPr>
          <a:xfrm>
            <a:off x="3206727" y="5747841"/>
            <a:ext cx="1614635" cy="1890482"/>
          </a:xfrm>
          <a:custGeom>
            <a:rect b="b" l="l" r="r" t="t"/>
            <a:pathLst>
              <a:path extrusionOk="0" h="1890482" w="1614635">
                <a:moveTo>
                  <a:pt x="0" y="0"/>
                </a:moveTo>
                <a:lnTo>
                  <a:pt x="1614635" y="0"/>
                </a:lnTo>
                <a:lnTo>
                  <a:pt x="1614635" y="1890483"/>
                </a:lnTo>
                <a:lnTo>
                  <a:pt x="0" y="18904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417" l="-134951" r="0" t="0"/>
            </a:stretch>
          </a:blipFill>
          <a:ln>
            <a:noFill/>
          </a:ln>
        </p:spPr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794B6"/>
            </a:gs>
            <a:gs pos="100000">
              <a:srgbClr val="DFFAFF"/>
            </a:gs>
          </a:gsLst>
          <a:lin ang="18900000" scaled="0"/>
        </a:gra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>
            <a:hlinkClick r:id="rId3"/>
          </p:cNvPr>
          <p:cNvSpPr/>
          <p:nvPr/>
        </p:nvSpPr>
        <p:spPr>
          <a:xfrm>
            <a:off x="208342" y="968609"/>
            <a:ext cx="14142902" cy="5460160"/>
          </a:xfrm>
          <a:custGeom>
            <a:rect b="b" l="l" r="r" t="t"/>
            <a:pathLst>
              <a:path extrusionOk="0" h="5460160" w="14142902">
                <a:moveTo>
                  <a:pt x="0" y="0"/>
                </a:moveTo>
                <a:lnTo>
                  <a:pt x="14142902" y="0"/>
                </a:lnTo>
                <a:lnTo>
                  <a:pt x="14142902" y="5460161"/>
                </a:lnTo>
                <a:lnTo>
                  <a:pt x="0" y="54601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28" r="-228" t="0"/>
            </a:stretch>
          </a:blipFill>
          <a:ln>
            <a:noFill/>
          </a:ln>
        </p:spPr>
      </p:sp>
      <p:sp>
        <p:nvSpPr>
          <p:cNvPr id="149" name="Google Shape;149;p5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descr="an isometric lined plug" id="150" name="Google Shape;150;p5"/>
          <p:cNvSpPr/>
          <p:nvPr/>
        </p:nvSpPr>
        <p:spPr>
          <a:xfrm>
            <a:off x="14593982" y="-95910"/>
            <a:ext cx="3742480" cy="3000789"/>
          </a:xfrm>
          <a:custGeom>
            <a:rect b="b" l="l" r="r" t="t"/>
            <a:pathLst>
              <a:path extrusionOk="0" h="3000789" w="3742480">
                <a:moveTo>
                  <a:pt x="0" y="0"/>
                </a:moveTo>
                <a:lnTo>
                  <a:pt x="3742480" y="0"/>
                </a:lnTo>
                <a:lnTo>
                  <a:pt x="3742480" y="3000788"/>
                </a:lnTo>
                <a:lnTo>
                  <a:pt x="0" y="30007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51" name="Google Shape;151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819116" y="7208613"/>
            <a:ext cx="2517346" cy="288936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5"/>
          <p:cNvSpPr txBox="1"/>
          <p:nvPr/>
        </p:nvSpPr>
        <p:spPr>
          <a:xfrm>
            <a:off x="385411" y="254735"/>
            <a:ext cx="14267823" cy="5867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3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Artificial Intelligence Platforms</a:t>
            </a:r>
            <a:endParaRPr/>
          </a:p>
        </p:txBody>
      </p:sp>
      <p:grpSp>
        <p:nvGrpSpPr>
          <p:cNvPr id="153" name="Google Shape;153;p5"/>
          <p:cNvGrpSpPr/>
          <p:nvPr/>
        </p:nvGrpSpPr>
        <p:grpSpPr>
          <a:xfrm>
            <a:off x="230133" y="8623283"/>
            <a:ext cx="10058040" cy="936642"/>
            <a:chOff x="0" y="-47625"/>
            <a:chExt cx="2649031" cy="246688"/>
          </a:xfrm>
        </p:grpSpPr>
        <p:sp>
          <p:nvSpPr>
            <p:cNvPr id="154" name="Google Shape;154;p5"/>
            <p:cNvSpPr/>
            <p:nvPr/>
          </p:nvSpPr>
          <p:spPr>
            <a:xfrm>
              <a:off x="0" y="0"/>
              <a:ext cx="2649031" cy="199063"/>
            </a:xfrm>
            <a:custGeom>
              <a:rect b="b" l="l" r="r" t="t"/>
              <a:pathLst>
                <a:path extrusionOk="0" h="199063" w="2649031">
                  <a:moveTo>
                    <a:pt x="13085" y="0"/>
                  </a:moveTo>
                  <a:lnTo>
                    <a:pt x="2635946" y="0"/>
                  </a:lnTo>
                  <a:cubicBezTo>
                    <a:pt x="2643173" y="0"/>
                    <a:pt x="2649031" y="5858"/>
                    <a:pt x="2649031" y="13085"/>
                  </a:cubicBezTo>
                  <a:lnTo>
                    <a:pt x="2649031" y="185977"/>
                  </a:lnTo>
                  <a:cubicBezTo>
                    <a:pt x="2649031" y="189448"/>
                    <a:pt x="2647653" y="192776"/>
                    <a:pt x="2645199" y="195230"/>
                  </a:cubicBezTo>
                  <a:cubicBezTo>
                    <a:pt x="2642745" y="197684"/>
                    <a:pt x="2639416" y="199063"/>
                    <a:pt x="2635946" y="199063"/>
                  </a:cubicBezTo>
                  <a:lnTo>
                    <a:pt x="13085" y="199063"/>
                  </a:lnTo>
                  <a:cubicBezTo>
                    <a:pt x="9615" y="199063"/>
                    <a:pt x="6287" y="197684"/>
                    <a:pt x="3833" y="195230"/>
                  </a:cubicBezTo>
                  <a:cubicBezTo>
                    <a:pt x="1379" y="192776"/>
                    <a:pt x="0" y="189448"/>
                    <a:pt x="0" y="185977"/>
                  </a:cubicBezTo>
                  <a:lnTo>
                    <a:pt x="0" y="13085"/>
                  </a:lnTo>
                  <a:cubicBezTo>
                    <a:pt x="0" y="9615"/>
                    <a:pt x="1379" y="6287"/>
                    <a:pt x="3833" y="3833"/>
                  </a:cubicBezTo>
                  <a:cubicBezTo>
                    <a:pt x="6287" y="1379"/>
                    <a:pt x="9615" y="0"/>
                    <a:pt x="13085" y="0"/>
                  </a:cubicBezTo>
                  <a:close/>
                </a:path>
              </a:pathLst>
            </a:custGeom>
            <a:gradFill>
              <a:gsLst>
                <a:gs pos="0">
                  <a:srgbClr val="FFDE59"/>
                </a:gs>
                <a:gs pos="100000">
                  <a:srgbClr val="FF914D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5"/>
            <p:cNvSpPr txBox="1"/>
            <p:nvPr/>
          </p:nvSpPr>
          <p:spPr>
            <a:xfrm>
              <a:off x="0" y="-47625"/>
              <a:ext cx="2649031" cy="2466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6" name="Google Shape;156;p5"/>
          <p:cNvSpPr txBox="1"/>
          <p:nvPr/>
        </p:nvSpPr>
        <p:spPr>
          <a:xfrm>
            <a:off x="352645" y="8857470"/>
            <a:ext cx="9791224" cy="5473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00" u="sng" cap="none" strike="noStrike">
                <a:solidFill>
                  <a:srgbClr val="010AF4"/>
                </a:solidFill>
                <a:latin typeface="Play"/>
                <a:ea typeface="Play"/>
                <a:cs typeface="Play"/>
                <a:sym typeface="Play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HTTPS://TINYURL.COM/DRLEEAIPLATFORMSSHEET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794B6"/>
            </a:gs>
            <a:gs pos="100000">
              <a:srgbClr val="DFFAFF"/>
            </a:gs>
          </a:gsLst>
          <a:lin ang="18900000" scaled="0"/>
        </a:gra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6"/>
          <p:cNvPicPr preferRelativeResize="0"/>
          <p:nvPr/>
        </p:nvPicPr>
        <p:blipFill rotWithShape="1">
          <a:blip r:embed="rId3">
            <a:alphaModFix/>
          </a:blip>
          <a:srcRect b="0" l="0" r="0" t="1343"/>
          <a:stretch/>
        </p:blipFill>
        <p:spPr>
          <a:xfrm>
            <a:off x="462888" y="257177"/>
            <a:ext cx="17271945" cy="9584923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6"/>
          <p:cNvSpPr txBox="1"/>
          <p:nvPr/>
        </p:nvSpPr>
        <p:spPr>
          <a:xfrm>
            <a:off x="673982" y="357979"/>
            <a:ext cx="2060496" cy="349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Gemini Notebook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794B6"/>
            </a:gs>
            <a:gs pos="100000">
              <a:srgbClr val="DFFAFF"/>
            </a:gs>
          </a:gsLst>
          <a:lin ang="18900000" scaled="0"/>
        </a:gra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76" name="Google Shape;176;p7"/>
          <p:cNvSpPr txBox="1"/>
          <p:nvPr/>
        </p:nvSpPr>
        <p:spPr>
          <a:xfrm>
            <a:off x="463253" y="57150"/>
            <a:ext cx="17361493" cy="22431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Gemini Notebook- </a:t>
            </a:r>
            <a:r>
              <a:rPr b="1" i="0" lang="en-US" sz="4500" u="sng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notebooklm.google.com </a:t>
            </a:r>
            <a:endParaRPr/>
          </a:p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Anatomy</a:t>
            </a:r>
            <a:endParaRPr/>
          </a:p>
          <a:p>
            <a:pPr indent="0" lvl="0" marL="0" marR="0" rtl="0" algn="just">
              <a:lnSpc>
                <a:spcPct val="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00" u="none" cap="none" strike="noStrike">
              <a:solidFill>
                <a:srgbClr val="31356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Sources</a:t>
            </a:r>
            <a:endParaRPr/>
          </a:p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Chat</a:t>
            </a:r>
            <a:endParaRPr/>
          </a:p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Studio</a:t>
            </a:r>
            <a:endParaRPr/>
          </a:p>
        </p:txBody>
      </p:sp>
      <p:sp>
        <p:nvSpPr>
          <p:cNvPr id="177" name="Google Shape;177;p7"/>
          <p:cNvSpPr/>
          <p:nvPr/>
        </p:nvSpPr>
        <p:spPr>
          <a:xfrm>
            <a:off x="688182" y="2273065"/>
            <a:ext cx="3988098" cy="7788887"/>
          </a:xfrm>
          <a:custGeom>
            <a:rect b="b" l="l" r="r" t="t"/>
            <a:pathLst>
              <a:path extrusionOk="0" h="7788887" w="3988098">
                <a:moveTo>
                  <a:pt x="0" y="0"/>
                </a:moveTo>
                <a:lnTo>
                  <a:pt x="3988098" y="0"/>
                </a:lnTo>
                <a:lnTo>
                  <a:pt x="3988098" y="7788887"/>
                </a:lnTo>
                <a:lnTo>
                  <a:pt x="0" y="77888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" l="0" r="-293577" t="0"/>
            </a:stretch>
          </a:blipFill>
          <a:ln>
            <a:noFill/>
          </a:ln>
        </p:spPr>
      </p:sp>
      <p:sp>
        <p:nvSpPr>
          <p:cNvPr id="178" name="Google Shape;178;p7"/>
          <p:cNvSpPr/>
          <p:nvPr/>
        </p:nvSpPr>
        <p:spPr>
          <a:xfrm>
            <a:off x="5914008" y="2273065"/>
            <a:ext cx="7585681" cy="7789194"/>
          </a:xfrm>
          <a:custGeom>
            <a:rect b="b" l="l" r="r" t="t"/>
            <a:pathLst>
              <a:path extrusionOk="0" h="7789194" w="7585681">
                <a:moveTo>
                  <a:pt x="0" y="0"/>
                </a:moveTo>
                <a:lnTo>
                  <a:pt x="7585682" y="0"/>
                </a:lnTo>
                <a:lnTo>
                  <a:pt x="7585682" y="7789194"/>
                </a:lnTo>
                <a:lnTo>
                  <a:pt x="0" y="77891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52680" r="-54240" t="0"/>
            </a:stretch>
          </a:blipFill>
          <a:ln>
            <a:noFill/>
          </a:ln>
        </p:spPr>
      </p:sp>
      <p:sp>
        <p:nvSpPr>
          <p:cNvPr id="179" name="Google Shape;179;p7"/>
          <p:cNvSpPr/>
          <p:nvPr/>
        </p:nvSpPr>
        <p:spPr>
          <a:xfrm>
            <a:off x="13499690" y="2273065"/>
            <a:ext cx="4100129" cy="7789194"/>
          </a:xfrm>
          <a:custGeom>
            <a:rect b="b" l="l" r="r" t="t"/>
            <a:pathLst>
              <a:path extrusionOk="0" h="7789194" w="4100129">
                <a:moveTo>
                  <a:pt x="0" y="0"/>
                </a:moveTo>
                <a:lnTo>
                  <a:pt x="4100128" y="0"/>
                </a:lnTo>
                <a:lnTo>
                  <a:pt x="4100128" y="7789194"/>
                </a:lnTo>
                <a:lnTo>
                  <a:pt x="0" y="77891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82819" r="0" t="0"/>
            </a:stretch>
          </a:blipFill>
          <a:ln>
            <a:noFill/>
          </a:ln>
        </p:spPr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794B6"/>
            </a:gs>
            <a:gs pos="100000">
              <a:srgbClr val="DFFAFF"/>
            </a:gs>
          </a:gsLst>
          <a:lin ang="18900000" scaled="0"/>
        </a:gra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89" name="Google Shape;189;p8"/>
          <p:cNvSpPr txBox="1"/>
          <p:nvPr/>
        </p:nvSpPr>
        <p:spPr>
          <a:xfrm>
            <a:off x="7602618" y="-52454"/>
            <a:ext cx="4444603" cy="1286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28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Creating AI prompts</a:t>
            </a:r>
            <a:endParaRPr/>
          </a:p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28" u="sng" cap="none" strike="noStrike">
                <a:solidFill>
                  <a:srgbClr val="FF881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Sample</a:t>
            </a:r>
            <a:endParaRPr/>
          </a:p>
        </p:txBody>
      </p:sp>
      <p:sp>
        <p:nvSpPr>
          <p:cNvPr id="190" name="Google Shape;190;p8"/>
          <p:cNvSpPr/>
          <p:nvPr/>
        </p:nvSpPr>
        <p:spPr>
          <a:xfrm>
            <a:off x="15516988" y="-5624"/>
            <a:ext cx="2771012" cy="2068648"/>
          </a:xfrm>
          <a:custGeom>
            <a:rect b="b" l="l" r="r" t="t"/>
            <a:pathLst>
              <a:path extrusionOk="0" h="2068648" w="2771012">
                <a:moveTo>
                  <a:pt x="0" y="0"/>
                </a:moveTo>
                <a:lnTo>
                  <a:pt x="2771012" y="0"/>
                </a:lnTo>
                <a:lnTo>
                  <a:pt x="2771012" y="2068648"/>
                </a:lnTo>
                <a:lnTo>
                  <a:pt x="0" y="20686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80083" l="-58093" r="-23273" t="0"/>
            </a:stretch>
          </a:blipFill>
          <a:ln>
            <a:noFill/>
          </a:ln>
        </p:spPr>
      </p:sp>
      <p:sp>
        <p:nvSpPr>
          <p:cNvPr id="191" name="Google Shape;191;p8"/>
          <p:cNvSpPr/>
          <p:nvPr/>
        </p:nvSpPr>
        <p:spPr>
          <a:xfrm>
            <a:off x="3279714" y="1394712"/>
            <a:ext cx="13090410" cy="8726940"/>
          </a:xfrm>
          <a:custGeom>
            <a:rect b="b" l="l" r="r" t="t"/>
            <a:pathLst>
              <a:path extrusionOk="0" h="8726940" w="13090410">
                <a:moveTo>
                  <a:pt x="0" y="0"/>
                </a:moveTo>
                <a:lnTo>
                  <a:pt x="13090410" y="0"/>
                </a:lnTo>
                <a:lnTo>
                  <a:pt x="13090410" y="8726940"/>
                </a:lnTo>
                <a:lnTo>
                  <a:pt x="0" y="87269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794B6"/>
            </a:gs>
            <a:gs pos="100000">
              <a:srgbClr val="DFFAFF"/>
            </a:gs>
          </a:gsLst>
          <a:lin ang="18900000" scaled="0"/>
        </a:gra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"/>
          <p:cNvSpPr/>
          <p:nvPr/>
        </p:nvSpPr>
        <p:spPr>
          <a:xfrm>
            <a:off x="7138035" y="1497760"/>
            <a:ext cx="4011930" cy="4114800"/>
          </a:xfrm>
          <a:custGeom>
            <a:rect b="b" l="l" r="r" t="t"/>
            <a:pathLst>
              <a:path extrusionOk="0" h="4114800" w="4011930">
                <a:moveTo>
                  <a:pt x="0" y="0"/>
                </a:moveTo>
                <a:lnTo>
                  <a:pt x="4011930" y="0"/>
                </a:lnTo>
                <a:lnTo>
                  <a:pt x="40119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9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202" name="Google Shape;202;p9"/>
          <p:cNvSpPr txBox="1"/>
          <p:nvPr/>
        </p:nvSpPr>
        <p:spPr>
          <a:xfrm>
            <a:off x="5358871" y="245183"/>
            <a:ext cx="7588308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2B4B82"/>
                </a:solidFill>
                <a:latin typeface="Arial"/>
                <a:ea typeface="Arial"/>
                <a:cs typeface="Arial"/>
                <a:sym typeface="Arial"/>
              </a:rPr>
              <a:t>Questions/Thoughts</a:t>
            </a:r>
            <a:endParaRPr/>
          </a:p>
        </p:txBody>
      </p:sp>
      <p:pic>
        <p:nvPicPr>
          <p:cNvPr id="203" name="Google Shape;20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00498" y="4001412"/>
            <a:ext cx="13705054" cy="8708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794B6"/>
            </a:gs>
            <a:gs pos="100000">
              <a:srgbClr val="DFFAFF"/>
            </a:gs>
          </a:gsLst>
          <a:lin ang="18900000" scaled="0"/>
        </a:gra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grpSp>
        <p:nvGrpSpPr>
          <p:cNvPr id="213" name="Google Shape;213;p10"/>
          <p:cNvGrpSpPr/>
          <p:nvPr/>
        </p:nvGrpSpPr>
        <p:grpSpPr>
          <a:xfrm>
            <a:off x="159358" y="4700994"/>
            <a:ext cx="5329475" cy="4916375"/>
            <a:chOff x="0" y="-47625"/>
            <a:chExt cx="1329377" cy="1226334"/>
          </a:xfrm>
        </p:grpSpPr>
        <p:sp>
          <p:nvSpPr>
            <p:cNvPr id="214" name="Google Shape;214;p10"/>
            <p:cNvSpPr/>
            <p:nvPr/>
          </p:nvSpPr>
          <p:spPr>
            <a:xfrm>
              <a:off x="0" y="0"/>
              <a:ext cx="1329377" cy="1178709"/>
            </a:xfrm>
            <a:custGeom>
              <a:rect b="b" l="l" r="r" t="t"/>
              <a:pathLst>
                <a:path extrusionOk="0" h="1178709" w="1329377">
                  <a:moveTo>
                    <a:pt x="24695" y="0"/>
                  </a:moveTo>
                  <a:lnTo>
                    <a:pt x="1304682" y="0"/>
                  </a:lnTo>
                  <a:cubicBezTo>
                    <a:pt x="1318321" y="0"/>
                    <a:pt x="1329377" y="11056"/>
                    <a:pt x="1329377" y="24695"/>
                  </a:cubicBezTo>
                  <a:lnTo>
                    <a:pt x="1329377" y="1154013"/>
                  </a:lnTo>
                  <a:cubicBezTo>
                    <a:pt x="1329377" y="1160563"/>
                    <a:pt x="1326775" y="1166844"/>
                    <a:pt x="1322144" y="1171476"/>
                  </a:cubicBezTo>
                  <a:cubicBezTo>
                    <a:pt x="1317513" y="1176107"/>
                    <a:pt x="1311231" y="1178709"/>
                    <a:pt x="1304682" y="1178709"/>
                  </a:cubicBezTo>
                  <a:lnTo>
                    <a:pt x="24695" y="1178709"/>
                  </a:lnTo>
                  <a:cubicBezTo>
                    <a:pt x="18146" y="1178709"/>
                    <a:pt x="11864" y="1176107"/>
                    <a:pt x="7233" y="1171476"/>
                  </a:cubicBezTo>
                  <a:cubicBezTo>
                    <a:pt x="2602" y="1166844"/>
                    <a:pt x="0" y="1160563"/>
                    <a:pt x="0" y="1154013"/>
                  </a:cubicBezTo>
                  <a:lnTo>
                    <a:pt x="0" y="24695"/>
                  </a:lnTo>
                  <a:cubicBezTo>
                    <a:pt x="0" y="18146"/>
                    <a:pt x="2602" y="11864"/>
                    <a:pt x="7233" y="7233"/>
                  </a:cubicBezTo>
                  <a:cubicBezTo>
                    <a:pt x="11864" y="2602"/>
                    <a:pt x="18146" y="0"/>
                    <a:pt x="24695" y="0"/>
                  </a:cubicBezTo>
                  <a:close/>
                </a:path>
              </a:pathLst>
            </a:custGeom>
            <a:gradFill>
              <a:gsLst>
                <a:gs pos="0">
                  <a:srgbClr val="FFDE59">
                    <a:alpha val="65098"/>
                  </a:srgbClr>
                </a:gs>
                <a:gs pos="100000">
                  <a:srgbClr val="FF914D">
                    <a:alpha val="65098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0"/>
            <p:cNvSpPr txBox="1"/>
            <p:nvPr/>
          </p:nvSpPr>
          <p:spPr>
            <a:xfrm>
              <a:off x="0" y="-47625"/>
              <a:ext cx="1329377" cy="12263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6" name="Google Shape;216;p10"/>
          <p:cNvGrpSpPr/>
          <p:nvPr/>
        </p:nvGrpSpPr>
        <p:grpSpPr>
          <a:xfrm>
            <a:off x="6371353" y="4700994"/>
            <a:ext cx="5329475" cy="4916375"/>
            <a:chOff x="0" y="-47625"/>
            <a:chExt cx="1329377" cy="1226334"/>
          </a:xfrm>
        </p:grpSpPr>
        <p:sp>
          <p:nvSpPr>
            <p:cNvPr id="217" name="Google Shape;217;p10"/>
            <p:cNvSpPr/>
            <p:nvPr/>
          </p:nvSpPr>
          <p:spPr>
            <a:xfrm>
              <a:off x="0" y="0"/>
              <a:ext cx="1329377" cy="1178709"/>
            </a:xfrm>
            <a:custGeom>
              <a:rect b="b" l="l" r="r" t="t"/>
              <a:pathLst>
                <a:path extrusionOk="0" h="1178709" w="1329377">
                  <a:moveTo>
                    <a:pt x="24695" y="0"/>
                  </a:moveTo>
                  <a:lnTo>
                    <a:pt x="1304682" y="0"/>
                  </a:lnTo>
                  <a:cubicBezTo>
                    <a:pt x="1318321" y="0"/>
                    <a:pt x="1329377" y="11056"/>
                    <a:pt x="1329377" y="24695"/>
                  </a:cubicBezTo>
                  <a:lnTo>
                    <a:pt x="1329377" y="1154013"/>
                  </a:lnTo>
                  <a:cubicBezTo>
                    <a:pt x="1329377" y="1160563"/>
                    <a:pt x="1326775" y="1166844"/>
                    <a:pt x="1322144" y="1171476"/>
                  </a:cubicBezTo>
                  <a:cubicBezTo>
                    <a:pt x="1317513" y="1176107"/>
                    <a:pt x="1311231" y="1178709"/>
                    <a:pt x="1304682" y="1178709"/>
                  </a:cubicBezTo>
                  <a:lnTo>
                    <a:pt x="24695" y="1178709"/>
                  </a:lnTo>
                  <a:cubicBezTo>
                    <a:pt x="18146" y="1178709"/>
                    <a:pt x="11864" y="1176107"/>
                    <a:pt x="7233" y="1171476"/>
                  </a:cubicBezTo>
                  <a:cubicBezTo>
                    <a:pt x="2602" y="1166844"/>
                    <a:pt x="0" y="1160563"/>
                    <a:pt x="0" y="1154013"/>
                  </a:cubicBezTo>
                  <a:lnTo>
                    <a:pt x="0" y="24695"/>
                  </a:lnTo>
                  <a:cubicBezTo>
                    <a:pt x="0" y="18146"/>
                    <a:pt x="2602" y="11864"/>
                    <a:pt x="7233" y="7233"/>
                  </a:cubicBezTo>
                  <a:cubicBezTo>
                    <a:pt x="11864" y="2602"/>
                    <a:pt x="18146" y="0"/>
                    <a:pt x="24695" y="0"/>
                  </a:cubicBezTo>
                  <a:close/>
                </a:path>
              </a:pathLst>
            </a:custGeom>
            <a:gradFill>
              <a:gsLst>
                <a:gs pos="0">
                  <a:srgbClr val="FFDE59">
                    <a:alpha val="65098"/>
                  </a:srgbClr>
                </a:gs>
                <a:gs pos="100000">
                  <a:srgbClr val="FF914D">
                    <a:alpha val="65098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0"/>
            <p:cNvSpPr txBox="1"/>
            <p:nvPr/>
          </p:nvSpPr>
          <p:spPr>
            <a:xfrm>
              <a:off x="0" y="-47625"/>
              <a:ext cx="1329377" cy="12263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9" name="Google Shape;219;p10"/>
          <p:cNvGrpSpPr/>
          <p:nvPr/>
        </p:nvGrpSpPr>
        <p:grpSpPr>
          <a:xfrm>
            <a:off x="12583349" y="4700994"/>
            <a:ext cx="5329475" cy="4916375"/>
            <a:chOff x="0" y="-47625"/>
            <a:chExt cx="1329377" cy="1226334"/>
          </a:xfrm>
        </p:grpSpPr>
        <p:sp>
          <p:nvSpPr>
            <p:cNvPr id="220" name="Google Shape;220;p10"/>
            <p:cNvSpPr/>
            <p:nvPr/>
          </p:nvSpPr>
          <p:spPr>
            <a:xfrm>
              <a:off x="0" y="0"/>
              <a:ext cx="1329377" cy="1178709"/>
            </a:xfrm>
            <a:custGeom>
              <a:rect b="b" l="l" r="r" t="t"/>
              <a:pathLst>
                <a:path extrusionOk="0" h="1178709" w="1329377">
                  <a:moveTo>
                    <a:pt x="24695" y="0"/>
                  </a:moveTo>
                  <a:lnTo>
                    <a:pt x="1304682" y="0"/>
                  </a:lnTo>
                  <a:cubicBezTo>
                    <a:pt x="1318321" y="0"/>
                    <a:pt x="1329377" y="11056"/>
                    <a:pt x="1329377" y="24695"/>
                  </a:cubicBezTo>
                  <a:lnTo>
                    <a:pt x="1329377" y="1154013"/>
                  </a:lnTo>
                  <a:cubicBezTo>
                    <a:pt x="1329377" y="1160563"/>
                    <a:pt x="1326775" y="1166844"/>
                    <a:pt x="1322144" y="1171476"/>
                  </a:cubicBezTo>
                  <a:cubicBezTo>
                    <a:pt x="1317513" y="1176107"/>
                    <a:pt x="1311231" y="1178709"/>
                    <a:pt x="1304682" y="1178709"/>
                  </a:cubicBezTo>
                  <a:lnTo>
                    <a:pt x="24695" y="1178709"/>
                  </a:lnTo>
                  <a:cubicBezTo>
                    <a:pt x="18146" y="1178709"/>
                    <a:pt x="11864" y="1176107"/>
                    <a:pt x="7233" y="1171476"/>
                  </a:cubicBezTo>
                  <a:cubicBezTo>
                    <a:pt x="2602" y="1166844"/>
                    <a:pt x="0" y="1160563"/>
                    <a:pt x="0" y="1154013"/>
                  </a:cubicBezTo>
                  <a:lnTo>
                    <a:pt x="0" y="24695"/>
                  </a:lnTo>
                  <a:cubicBezTo>
                    <a:pt x="0" y="18146"/>
                    <a:pt x="2602" y="11864"/>
                    <a:pt x="7233" y="7233"/>
                  </a:cubicBezTo>
                  <a:cubicBezTo>
                    <a:pt x="11864" y="2602"/>
                    <a:pt x="18146" y="0"/>
                    <a:pt x="24695" y="0"/>
                  </a:cubicBezTo>
                  <a:close/>
                </a:path>
              </a:pathLst>
            </a:custGeom>
            <a:gradFill>
              <a:gsLst>
                <a:gs pos="0">
                  <a:srgbClr val="FFDE59">
                    <a:alpha val="65098"/>
                  </a:srgbClr>
                </a:gs>
                <a:gs pos="100000">
                  <a:srgbClr val="FF914D">
                    <a:alpha val="65098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0"/>
            <p:cNvSpPr txBox="1"/>
            <p:nvPr/>
          </p:nvSpPr>
          <p:spPr>
            <a:xfrm>
              <a:off x="0" y="-47625"/>
              <a:ext cx="1329377" cy="12263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p10"/>
          <p:cNvSpPr/>
          <p:nvPr/>
        </p:nvSpPr>
        <p:spPr>
          <a:xfrm>
            <a:off x="287381" y="5019970"/>
            <a:ext cx="867534" cy="867534"/>
          </a:xfrm>
          <a:custGeom>
            <a:rect b="b" l="l" r="r" t="t"/>
            <a:pathLst>
              <a:path extrusionOk="0" h="867534" w="867534">
                <a:moveTo>
                  <a:pt x="0" y="0"/>
                </a:moveTo>
                <a:lnTo>
                  <a:pt x="867535" y="0"/>
                </a:lnTo>
                <a:lnTo>
                  <a:pt x="867535" y="867535"/>
                </a:lnTo>
                <a:lnTo>
                  <a:pt x="0" y="867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3" name="Google Shape;223;p10"/>
          <p:cNvSpPr/>
          <p:nvPr/>
        </p:nvSpPr>
        <p:spPr>
          <a:xfrm>
            <a:off x="12728197" y="5093164"/>
            <a:ext cx="843781" cy="843781"/>
          </a:xfrm>
          <a:custGeom>
            <a:rect b="b" l="l" r="r" t="t"/>
            <a:pathLst>
              <a:path extrusionOk="0" h="843781" w="843781">
                <a:moveTo>
                  <a:pt x="0" y="0"/>
                </a:moveTo>
                <a:lnTo>
                  <a:pt x="843781" y="0"/>
                </a:lnTo>
                <a:lnTo>
                  <a:pt x="843781" y="843781"/>
                </a:lnTo>
                <a:lnTo>
                  <a:pt x="0" y="8437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4" name="Google Shape;224;p10"/>
          <p:cNvSpPr/>
          <p:nvPr/>
        </p:nvSpPr>
        <p:spPr>
          <a:xfrm>
            <a:off x="6551795" y="5106738"/>
            <a:ext cx="816633" cy="816633"/>
          </a:xfrm>
          <a:custGeom>
            <a:rect b="b" l="l" r="r" t="t"/>
            <a:pathLst>
              <a:path extrusionOk="0" h="816633" w="816633">
                <a:moveTo>
                  <a:pt x="0" y="0"/>
                </a:moveTo>
                <a:lnTo>
                  <a:pt x="816633" y="0"/>
                </a:lnTo>
                <a:lnTo>
                  <a:pt x="816633" y="816633"/>
                </a:lnTo>
                <a:lnTo>
                  <a:pt x="0" y="8166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25" name="Google Shape;225;p10"/>
          <p:cNvGrpSpPr/>
          <p:nvPr/>
        </p:nvGrpSpPr>
        <p:grpSpPr>
          <a:xfrm>
            <a:off x="1149949" y="424203"/>
            <a:ext cx="15988102" cy="2352452"/>
            <a:chOff x="0" y="95250"/>
            <a:chExt cx="21317469" cy="3136602"/>
          </a:xfrm>
        </p:grpSpPr>
        <p:sp>
          <p:nvSpPr>
            <p:cNvPr id="226" name="Google Shape;226;p10"/>
            <p:cNvSpPr txBox="1"/>
            <p:nvPr/>
          </p:nvSpPr>
          <p:spPr>
            <a:xfrm>
              <a:off x="0" y="95250"/>
              <a:ext cx="21317469" cy="1197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399" u="none" cap="none" strike="noStrike">
                  <a:solidFill>
                    <a:srgbClr val="FFDE59"/>
                  </a:solidFill>
                  <a:latin typeface="Arial"/>
                  <a:ea typeface="Arial"/>
                  <a:cs typeface="Arial"/>
                  <a:sym typeface="Arial"/>
                </a:rPr>
                <a:t>Building a Notebook</a:t>
              </a:r>
              <a:endParaRPr/>
            </a:p>
          </p:txBody>
        </p:sp>
        <p:sp>
          <p:nvSpPr>
            <p:cNvPr id="227" name="Google Shape;227;p10"/>
            <p:cNvSpPr txBox="1"/>
            <p:nvPr/>
          </p:nvSpPr>
          <p:spPr>
            <a:xfrm>
              <a:off x="0" y="1632710"/>
              <a:ext cx="21317469" cy="15991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500" u="none" cap="none" strike="noStrik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Select which scenario we will input. Create a notebook to address the need. Open </a:t>
              </a:r>
              <a:r>
                <a:rPr b="0" i="0" lang="en-US" sz="3500" u="sng" cap="none" strike="noStrik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  <a:hlinkClick r:id="rId6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notebooklm.google.com.</a:t>
              </a:r>
              <a:r>
                <a:rPr b="0" i="0" lang="en-US" sz="3500" u="none" cap="none" strike="noStrik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  </a:t>
              </a:r>
              <a:endParaRPr/>
            </a:p>
          </p:txBody>
        </p:sp>
      </p:grpSp>
      <p:sp>
        <p:nvSpPr>
          <p:cNvPr id="228" name="Google Shape;228;p10"/>
          <p:cNvSpPr txBox="1"/>
          <p:nvPr/>
        </p:nvSpPr>
        <p:spPr>
          <a:xfrm>
            <a:off x="480907" y="5830355"/>
            <a:ext cx="4686378" cy="2654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3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 increase in Tier 2 chronic absenteeism among 7th graders following the first grading period, leading to course failure risks and graduation credit gaps.</a:t>
            </a:r>
            <a:endParaRPr/>
          </a:p>
        </p:txBody>
      </p:sp>
      <p:sp>
        <p:nvSpPr>
          <p:cNvPr id="229" name="Google Shape;229;p10"/>
          <p:cNvSpPr txBox="1"/>
          <p:nvPr/>
        </p:nvSpPr>
        <p:spPr>
          <a:xfrm>
            <a:off x="6621113" y="5879795"/>
            <a:ext cx="4971765" cy="2654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3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Counselors challenged to stay under the 20% administrative paperwork threshold while managing student documentation, meeting summaries, and referral tracking.</a:t>
            </a:r>
            <a:endParaRPr/>
          </a:p>
        </p:txBody>
      </p:sp>
      <p:sp>
        <p:nvSpPr>
          <p:cNvPr id="230" name="Google Shape;230;p10"/>
          <p:cNvSpPr txBox="1"/>
          <p:nvPr/>
        </p:nvSpPr>
        <p:spPr>
          <a:xfrm>
            <a:off x="12762204" y="5981322"/>
            <a:ext cx="4971765" cy="309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3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Advising a middle or high school student who is undecided on college, interested in hands-on career technical programs (e.g., CTC), and needs a clear 4-year plan that meets diploma requirements.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794B6"/>
            </a:gs>
            <a:gs pos="100000">
              <a:srgbClr val="DFFAFF"/>
            </a:gs>
          </a:gsLst>
          <a:lin ang="18900000" scaled="0"/>
        </a:gra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">
            <a:hlinkClick r:id="rId3"/>
          </p:cNvPr>
          <p:cNvSpPr/>
          <p:nvPr/>
        </p:nvSpPr>
        <p:spPr>
          <a:xfrm>
            <a:off x="303941" y="5628473"/>
            <a:ext cx="6119576" cy="4658527"/>
          </a:xfrm>
          <a:custGeom>
            <a:rect b="b" l="l" r="r" t="t"/>
            <a:pathLst>
              <a:path extrusionOk="0" h="4658527" w="6119576">
                <a:moveTo>
                  <a:pt x="0" y="0"/>
                </a:moveTo>
                <a:lnTo>
                  <a:pt x="6119575" y="0"/>
                </a:lnTo>
                <a:lnTo>
                  <a:pt x="6119575" y="4658527"/>
                </a:lnTo>
                <a:lnTo>
                  <a:pt x="0" y="46585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0" name="Google Shape;240;p11"/>
          <p:cNvSpPr/>
          <p:nvPr/>
        </p:nvSpPr>
        <p:spPr>
          <a:xfrm>
            <a:off x="1656434" y="6149084"/>
            <a:ext cx="1351165" cy="1534160"/>
          </a:xfrm>
          <a:custGeom>
            <a:rect b="b" l="l" r="r" t="t"/>
            <a:pathLst>
              <a:path extrusionOk="0" h="1534160" w="1351165">
                <a:moveTo>
                  <a:pt x="0" y="0"/>
                </a:moveTo>
                <a:lnTo>
                  <a:pt x="1351165" y="0"/>
                </a:lnTo>
                <a:lnTo>
                  <a:pt x="1351165" y="1534160"/>
                </a:lnTo>
                <a:lnTo>
                  <a:pt x="0" y="1534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28524" r="0" t="-718"/>
            </a:stretch>
          </a:blipFill>
          <a:ln>
            <a:noFill/>
          </a:ln>
        </p:spPr>
      </p:sp>
      <p:sp>
        <p:nvSpPr>
          <p:cNvPr id="241" name="Google Shape;241;p11"/>
          <p:cNvSpPr/>
          <p:nvPr/>
        </p:nvSpPr>
        <p:spPr>
          <a:xfrm>
            <a:off x="1721955" y="8101675"/>
            <a:ext cx="1285644" cy="535790"/>
          </a:xfrm>
          <a:custGeom>
            <a:rect b="b" l="l" r="r" t="t"/>
            <a:pathLst>
              <a:path extrusionOk="0" h="535790" w="1285644">
                <a:moveTo>
                  <a:pt x="0" y="0"/>
                </a:moveTo>
                <a:lnTo>
                  <a:pt x="1285644" y="0"/>
                </a:lnTo>
                <a:lnTo>
                  <a:pt x="1285644" y="535790"/>
                </a:lnTo>
                <a:lnTo>
                  <a:pt x="0" y="5357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8488" l="0" r="0" t="-8488"/>
            </a:stretch>
          </a:blipFill>
          <a:ln>
            <a:noFill/>
          </a:ln>
        </p:spPr>
      </p:sp>
      <p:sp>
        <p:nvSpPr>
          <p:cNvPr id="242" name="Google Shape;242;p11"/>
          <p:cNvSpPr/>
          <p:nvPr/>
        </p:nvSpPr>
        <p:spPr>
          <a:xfrm>
            <a:off x="3720742" y="6149084"/>
            <a:ext cx="1305859" cy="1386634"/>
          </a:xfrm>
          <a:custGeom>
            <a:rect b="b" l="l" r="r" t="t"/>
            <a:pathLst>
              <a:path extrusionOk="0" h="1386634" w="1305859">
                <a:moveTo>
                  <a:pt x="0" y="0"/>
                </a:moveTo>
                <a:lnTo>
                  <a:pt x="1305859" y="0"/>
                </a:lnTo>
                <a:lnTo>
                  <a:pt x="1305859" y="1386634"/>
                </a:lnTo>
                <a:lnTo>
                  <a:pt x="0" y="1386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3" name="Google Shape;243;p11"/>
          <p:cNvSpPr/>
          <p:nvPr/>
        </p:nvSpPr>
        <p:spPr>
          <a:xfrm>
            <a:off x="3907141" y="7957737"/>
            <a:ext cx="933060" cy="933060"/>
          </a:xfrm>
          <a:custGeom>
            <a:rect b="b" l="l" r="r" t="t"/>
            <a:pathLst>
              <a:path extrusionOk="0" h="933060" w="933060">
                <a:moveTo>
                  <a:pt x="0" y="0"/>
                </a:moveTo>
                <a:lnTo>
                  <a:pt x="933061" y="0"/>
                </a:lnTo>
                <a:lnTo>
                  <a:pt x="933061" y="933060"/>
                </a:lnTo>
                <a:lnTo>
                  <a:pt x="0" y="933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44" name="Google Shape;244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4343773" y="1442021"/>
            <a:ext cx="3944227" cy="3885064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1"/>
          <p:cNvSpPr/>
          <p:nvPr/>
        </p:nvSpPr>
        <p:spPr>
          <a:xfrm>
            <a:off x="9672909" y="7957737"/>
            <a:ext cx="2245418" cy="2144374"/>
          </a:xfrm>
          <a:custGeom>
            <a:rect b="b" l="l" r="r" t="t"/>
            <a:pathLst>
              <a:path extrusionOk="0" h="2144374" w="2245418">
                <a:moveTo>
                  <a:pt x="0" y="0"/>
                </a:moveTo>
                <a:lnTo>
                  <a:pt x="2245417" y="0"/>
                </a:lnTo>
                <a:lnTo>
                  <a:pt x="2245417" y="2144374"/>
                </a:lnTo>
                <a:lnTo>
                  <a:pt x="0" y="21443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6" name="Google Shape;246;p11"/>
          <p:cNvSpPr/>
          <p:nvPr/>
        </p:nvSpPr>
        <p:spPr>
          <a:xfrm>
            <a:off x="13951974" y="7957737"/>
            <a:ext cx="2363912" cy="2162980"/>
          </a:xfrm>
          <a:custGeom>
            <a:rect b="b" l="l" r="r" t="t"/>
            <a:pathLst>
              <a:path extrusionOk="0" h="2162980" w="2363912">
                <a:moveTo>
                  <a:pt x="0" y="0"/>
                </a:moveTo>
                <a:lnTo>
                  <a:pt x="2363912" y="0"/>
                </a:lnTo>
                <a:lnTo>
                  <a:pt x="2363912" y="2162979"/>
                </a:lnTo>
                <a:lnTo>
                  <a:pt x="0" y="21629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7" name="Google Shape;247;p11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248" name="Google Shape;248;p11"/>
          <p:cNvSpPr txBox="1"/>
          <p:nvPr/>
        </p:nvSpPr>
        <p:spPr>
          <a:xfrm>
            <a:off x="318585" y="335284"/>
            <a:ext cx="6333532" cy="41995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99" u="none" cap="none" strike="noStrike">
                <a:solidFill>
                  <a:srgbClr val="FFDE59"/>
                </a:solidFill>
                <a:latin typeface="Arial"/>
                <a:ea typeface="Arial"/>
                <a:cs typeface="Arial"/>
                <a:sym typeface="Arial"/>
              </a:rPr>
              <a:t>Gemini Notebook CCPS</a:t>
            </a:r>
            <a:endParaRPr/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99" u="none" cap="none" strike="noStrike">
                <a:solidFill>
                  <a:srgbClr val="FFDE59"/>
                </a:solidFill>
                <a:latin typeface="Arial"/>
                <a:ea typeface="Arial"/>
                <a:cs typeface="Arial"/>
                <a:sym typeface="Arial"/>
              </a:rPr>
              <a:t>Collaboration</a:t>
            </a:r>
            <a:endParaRPr/>
          </a:p>
          <a:p>
            <a:pPr indent="0" lvl="0" marL="0" marR="0" rtl="0" algn="l">
              <a:lnSpc>
                <a:spcPct val="37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799" u="none" cap="none" strike="noStrike">
              <a:solidFill>
                <a:srgbClr val="FFDE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324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799" u="none" cap="none" strike="noStrike">
              <a:solidFill>
                <a:srgbClr val="FFDE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1"/>
          <p:cNvSpPr txBox="1"/>
          <p:nvPr/>
        </p:nvSpPr>
        <p:spPr>
          <a:xfrm>
            <a:off x="7396090" y="316234"/>
            <a:ext cx="9863210" cy="1352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breakout rooms create a notebook by domain.  </a:t>
            </a:r>
            <a:endParaRPr/>
          </a:p>
        </p:txBody>
      </p:sp>
      <p:sp>
        <p:nvSpPr>
          <p:cNvPr id="250" name="Google Shape;250;p11"/>
          <p:cNvSpPr txBox="1"/>
          <p:nvPr/>
        </p:nvSpPr>
        <p:spPr>
          <a:xfrm>
            <a:off x="14343773" y="2574927"/>
            <a:ext cx="3944227" cy="15430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 </a:t>
            </a:r>
            <a:endParaRPr/>
          </a:p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minutes</a:t>
            </a:r>
            <a:endParaRPr/>
          </a:p>
        </p:txBody>
      </p:sp>
      <p:sp>
        <p:nvSpPr>
          <p:cNvPr id="251" name="Google Shape;251;p11"/>
          <p:cNvSpPr txBox="1"/>
          <p:nvPr/>
        </p:nvSpPr>
        <p:spPr>
          <a:xfrm>
            <a:off x="7907875" y="7488093"/>
            <a:ext cx="10380125" cy="349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Identify</a:t>
            </a:r>
            <a:endParaRPr/>
          </a:p>
        </p:txBody>
      </p:sp>
      <p:grpSp>
        <p:nvGrpSpPr>
          <p:cNvPr id="252" name="Google Shape;252;p11"/>
          <p:cNvGrpSpPr/>
          <p:nvPr/>
        </p:nvGrpSpPr>
        <p:grpSpPr>
          <a:xfrm>
            <a:off x="7090985" y="1873099"/>
            <a:ext cx="4106030" cy="5538794"/>
            <a:chOff x="0" y="-57150"/>
            <a:chExt cx="3475608" cy="4688392"/>
          </a:xfrm>
        </p:grpSpPr>
        <p:sp>
          <p:nvSpPr>
            <p:cNvPr id="253" name="Google Shape;253;p11"/>
            <p:cNvSpPr/>
            <p:nvPr/>
          </p:nvSpPr>
          <p:spPr>
            <a:xfrm>
              <a:off x="0" y="0"/>
              <a:ext cx="3475608" cy="4529642"/>
            </a:xfrm>
            <a:custGeom>
              <a:rect b="b" l="l" r="r" t="t"/>
              <a:pathLst>
                <a:path extrusionOk="0" h="4529642" w="3475608">
                  <a:moveTo>
                    <a:pt x="0" y="0"/>
                  </a:moveTo>
                  <a:lnTo>
                    <a:pt x="3475608" y="0"/>
                  </a:lnTo>
                  <a:lnTo>
                    <a:pt x="3475608" y="4529642"/>
                  </a:lnTo>
                  <a:lnTo>
                    <a:pt x="0" y="4529642"/>
                  </a:lnTo>
                  <a:close/>
                </a:path>
              </a:pathLst>
            </a:custGeom>
            <a:solidFill>
              <a:srgbClr val="5170FF"/>
            </a:solidFill>
            <a:ln>
              <a:noFill/>
            </a:ln>
          </p:spPr>
        </p:sp>
        <p:sp>
          <p:nvSpPr>
            <p:cNvPr id="254" name="Google Shape;254;p11"/>
            <p:cNvSpPr/>
            <p:nvPr/>
          </p:nvSpPr>
          <p:spPr>
            <a:xfrm>
              <a:off x="0" y="0"/>
              <a:ext cx="3475608" cy="4631242"/>
            </a:xfrm>
            <a:custGeom>
              <a:rect b="b" l="l" r="r" t="t"/>
              <a:pathLst>
                <a:path extrusionOk="0" h="4631242" w="3475608">
                  <a:moveTo>
                    <a:pt x="0" y="4529642"/>
                  </a:moveTo>
                  <a:lnTo>
                    <a:pt x="3475608" y="4529642"/>
                  </a:lnTo>
                  <a:lnTo>
                    <a:pt x="3348608" y="4631242"/>
                  </a:lnTo>
                  <a:cubicBezTo>
                    <a:pt x="3348608" y="4631242"/>
                    <a:pt x="2358008" y="4555042"/>
                    <a:pt x="2256408" y="4555042"/>
                  </a:cubicBezTo>
                  <a:lnTo>
                    <a:pt x="1219200" y="4555042"/>
                  </a:lnTo>
                  <a:cubicBezTo>
                    <a:pt x="1117600" y="4555042"/>
                    <a:pt x="127000" y="4631242"/>
                    <a:pt x="127000" y="4631242"/>
                  </a:cubicBezTo>
                  <a:lnTo>
                    <a:pt x="0" y="4529642"/>
                  </a:lnTo>
                  <a:lnTo>
                    <a:pt x="0" y="0"/>
                  </a:lnTo>
                  <a:lnTo>
                    <a:pt x="3475608" y="0"/>
                  </a:lnTo>
                  <a:lnTo>
                    <a:pt x="3475608" y="4529642"/>
                  </a:lnTo>
                  <a:lnTo>
                    <a:pt x="12700" y="4529642"/>
                  </a:lnTo>
                  <a:lnTo>
                    <a:pt x="12700" y="4516942"/>
                  </a:lnTo>
                  <a:lnTo>
                    <a:pt x="3462908" y="4516942"/>
                  </a:lnTo>
                  <a:lnTo>
                    <a:pt x="3462908" y="12700"/>
                  </a:lnTo>
                  <a:lnTo>
                    <a:pt x="12700" y="12700"/>
                  </a:lnTo>
                  <a:lnTo>
                    <a:pt x="12700" y="4529642"/>
                  </a:lnTo>
                </a:path>
              </a:pathLst>
            </a:custGeom>
            <a:solidFill>
              <a:srgbClr val="394C60">
                <a:alpha val="78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1"/>
            <p:cNvSpPr txBox="1"/>
            <p:nvPr/>
          </p:nvSpPr>
          <p:spPr>
            <a:xfrm>
              <a:off x="0" y="-57150"/>
              <a:ext cx="3475608" cy="45867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20075" lIns="320075" spcFirstLastPara="1" rIns="320075" wrap="square" tIns="320075">
              <a:no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05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Add to Padlet</a:t>
              </a:r>
              <a:endParaRPr/>
            </a:p>
            <a:p>
              <a:pPr indent="-270441" lvl="1" marL="540883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5"/>
                <a:buFont typeface="Arial"/>
                <a:buChar char="•"/>
              </a:pPr>
              <a:r>
                <a:rPr b="0" i="0" lang="en-US" sz="2505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Sources you included</a:t>
              </a:r>
              <a:endParaRPr/>
            </a:p>
            <a:p>
              <a:pPr indent="-270441" lvl="1" marL="540883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5"/>
                <a:buFont typeface="Arial"/>
                <a:buChar char="•"/>
              </a:pPr>
              <a:r>
                <a:rPr b="0" i="0" lang="en-US" sz="2505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Studio feature(s) you used</a:t>
              </a:r>
              <a:endParaRPr/>
            </a:p>
            <a:p>
              <a:pPr indent="-270441" lvl="1" marL="540883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5"/>
                <a:buFont typeface="Arial"/>
                <a:buChar char="•"/>
              </a:pPr>
              <a:r>
                <a:rPr b="0" i="0" lang="en-US" sz="2505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Prompts you asked in chat</a:t>
              </a:r>
              <a:endParaRPr/>
            </a:p>
            <a:p>
              <a:pPr indent="-270441" lvl="1" marL="540883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5"/>
                <a:buFont typeface="Arial"/>
                <a:buChar char="•"/>
              </a:pPr>
              <a:r>
                <a:rPr b="0" i="0" lang="en-US" sz="2505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Edits/modifications you made</a:t>
              </a:r>
              <a:endParaRPr/>
            </a:p>
            <a:p>
              <a:pPr indent="-270441" lvl="1" marL="540883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5"/>
                <a:buFont typeface="Arial"/>
                <a:buChar char="•"/>
              </a:pPr>
              <a:r>
                <a:rPr b="0" i="0" lang="en-US" sz="2505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Other</a:t>
              </a:r>
              <a:endParaRPr/>
            </a:p>
          </p:txBody>
        </p:sp>
      </p:grpSp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794B6"/>
            </a:gs>
            <a:gs pos="100000">
              <a:srgbClr val="DFFAFF"/>
            </a:gs>
          </a:gsLst>
          <a:lin ang="18900000" scaled="0"/>
        </a:gra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2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265" name="Google Shape;265;p12"/>
          <p:cNvSpPr/>
          <p:nvPr/>
        </p:nvSpPr>
        <p:spPr>
          <a:xfrm>
            <a:off x="-108809" y="-4797460"/>
            <a:ext cx="18540525" cy="19882600"/>
          </a:xfrm>
          <a:custGeom>
            <a:rect b="b" l="l" r="r" t="t"/>
            <a:pathLst>
              <a:path extrusionOk="0" h="19882600" w="18540525">
                <a:moveTo>
                  <a:pt x="0" y="0"/>
                </a:moveTo>
                <a:lnTo>
                  <a:pt x="18540525" y="0"/>
                </a:lnTo>
                <a:lnTo>
                  <a:pt x="18540525" y="19882600"/>
                </a:lnTo>
                <a:lnTo>
                  <a:pt x="0" y="19882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6" name="Google Shape;266;p12"/>
          <p:cNvSpPr/>
          <p:nvPr/>
        </p:nvSpPr>
        <p:spPr>
          <a:xfrm rot="5400000">
            <a:off x="-1336368" y="-2886138"/>
            <a:ext cx="6944083" cy="7344997"/>
          </a:xfrm>
          <a:custGeom>
            <a:rect b="b" l="l" r="r" t="t"/>
            <a:pathLst>
              <a:path extrusionOk="0" h="7344997" w="6944083">
                <a:moveTo>
                  <a:pt x="0" y="0"/>
                </a:moveTo>
                <a:lnTo>
                  <a:pt x="6944083" y="0"/>
                </a:lnTo>
                <a:lnTo>
                  <a:pt x="6944083" y="7344997"/>
                </a:lnTo>
                <a:lnTo>
                  <a:pt x="0" y="7344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4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7" name="Google Shape;267;p12"/>
          <p:cNvSpPr/>
          <p:nvPr/>
        </p:nvSpPr>
        <p:spPr>
          <a:xfrm>
            <a:off x="564079" y="413652"/>
            <a:ext cx="2811726" cy="2811726"/>
          </a:xfrm>
          <a:custGeom>
            <a:rect b="b" l="l" r="r" t="t"/>
            <a:pathLst>
              <a:path extrusionOk="0" h="2811726" w="2811726">
                <a:moveTo>
                  <a:pt x="0" y="0"/>
                </a:moveTo>
                <a:lnTo>
                  <a:pt x="2811726" y="0"/>
                </a:lnTo>
                <a:lnTo>
                  <a:pt x="2811726" y="2811726"/>
                </a:lnTo>
                <a:lnTo>
                  <a:pt x="0" y="28117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12"/>
          <p:cNvSpPr/>
          <p:nvPr/>
        </p:nvSpPr>
        <p:spPr>
          <a:xfrm>
            <a:off x="4189909" y="433773"/>
            <a:ext cx="2791605" cy="2791605"/>
          </a:xfrm>
          <a:custGeom>
            <a:rect b="b" l="l" r="r" t="t"/>
            <a:pathLst>
              <a:path extrusionOk="0" h="2791605" w="2791605">
                <a:moveTo>
                  <a:pt x="0" y="0"/>
                </a:moveTo>
                <a:lnTo>
                  <a:pt x="2791604" y="0"/>
                </a:lnTo>
                <a:lnTo>
                  <a:pt x="2791604" y="2791605"/>
                </a:lnTo>
                <a:lnTo>
                  <a:pt x="0" y="27916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9" name="Google Shape;269;p12"/>
          <p:cNvSpPr txBox="1"/>
          <p:nvPr/>
        </p:nvSpPr>
        <p:spPr>
          <a:xfrm>
            <a:off x="8934450" y="1200150"/>
            <a:ext cx="8324850" cy="24701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500" u="none" cap="none" strike="noStrike">
                <a:solidFill>
                  <a:srgbClr val="1A237E"/>
                </a:solidFill>
                <a:latin typeface="Arial"/>
                <a:ea typeface="Arial"/>
                <a:cs typeface="Arial"/>
                <a:sym typeface="Arial"/>
              </a:rPr>
              <a:t>Google Educators</a:t>
            </a:r>
            <a:endParaRPr/>
          </a:p>
        </p:txBody>
      </p:sp>
      <p:sp>
        <p:nvSpPr>
          <p:cNvPr id="270" name="Google Shape;270;p12"/>
          <p:cNvSpPr/>
          <p:nvPr/>
        </p:nvSpPr>
        <p:spPr>
          <a:xfrm>
            <a:off x="11545763" y="3812955"/>
            <a:ext cx="5713537" cy="5713537"/>
          </a:xfrm>
          <a:custGeom>
            <a:rect b="b" l="l" r="r" t="t"/>
            <a:pathLst>
              <a:path extrusionOk="0" h="5713537" w="5713537">
                <a:moveTo>
                  <a:pt x="0" y="0"/>
                </a:moveTo>
                <a:lnTo>
                  <a:pt x="5713537" y="0"/>
                </a:lnTo>
                <a:lnTo>
                  <a:pt x="5713537" y="5713537"/>
                </a:lnTo>
                <a:lnTo>
                  <a:pt x="0" y="57135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1" name="Google Shape;271;p12"/>
          <p:cNvSpPr txBox="1"/>
          <p:nvPr/>
        </p:nvSpPr>
        <p:spPr>
          <a:xfrm>
            <a:off x="564079" y="3622676"/>
            <a:ext cx="8977587" cy="60464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Ready to certify your skills?</a:t>
            </a:r>
            <a:endParaRPr/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Complete the short quiz that follows to demonstrate your understanding of these concepts and claim your Build just-in-time coaching badge.</a:t>
            </a:r>
            <a:endParaRPr/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Take the quiz</a:t>
            </a:r>
            <a:endParaRPr/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699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goo.gle/ges14</a:t>
            </a:r>
            <a:endParaRPr/>
          </a:p>
          <a:p>
            <a:pPr indent="0" lvl="0" marL="0" marR="0" rtl="0" algn="ctr">
              <a:lnSpc>
                <a:spcPct val="804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699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9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794B6"/>
            </a:gs>
            <a:gs pos="100000">
              <a:srgbClr val="DFFAFF"/>
            </a:gs>
          </a:gsLst>
          <a:lin ang="18900000" scaled="0"/>
        </a:gra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0" name="Google Shape;280;p13"/>
          <p:cNvGraphicFramePr/>
          <p:nvPr/>
        </p:nvGraphicFramePr>
        <p:xfrm>
          <a:off x="2787995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{6DE33676-B436-4869-8887-6E5EC9C3A765}</a:tableStyleId>
              </a:tblPr>
              <a:tblGrid>
                <a:gridCol w="12712000"/>
              </a:tblGrid>
              <a:tr h="2096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800" u="none" cap="none" strike="noStrike">
                          <a:solidFill>
                            <a:srgbClr val="FFDE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Closing Activity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66675">
                      <a:solidFill>
                        <a:srgbClr val="2B4B8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6675">
                      <a:solidFill>
                        <a:srgbClr val="2B4B8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6675">
                      <a:solidFill>
                        <a:srgbClr val="2B4B8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6675">
                      <a:solidFill>
                        <a:srgbClr val="2B4B8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22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99" u="none" cap="none" strike="noStrike">
                          <a:solidFill>
                            <a:srgbClr val="292F33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WHAT HOMEWORK ASSIGNMENT WOULD GEMINI NOTEBOOK GIVE YOU?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43263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99" u="none" cap="none" strike="noStrike">
                          <a:solidFill>
                            <a:srgbClr val="292F33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OPEN YOUR NOTEBOOK AND ASK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400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99" u="none" cap="none" strike="noStrike">
                          <a:solidFill>
                            <a:srgbClr val="292F33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"BASED ON THE SOURCES UPLOADED TODAY, GIVE ME 3 SPECIFIC ACTIONABLE WAYS I CAN USE THIS NOTEBOOK DURING MY WORK DAY TOMORROW."</a:t>
                      </a:r>
                      <a:endParaRPr/>
                    </a:p>
                  </a:txBody>
                  <a:tcPr marT="190500" marB="190500" marR="190500" marL="190500" anchor="ctr">
                    <a:lnL cap="flat" cmpd="sng" w="66675">
                      <a:solidFill>
                        <a:srgbClr val="2B4B8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6675">
                      <a:solidFill>
                        <a:srgbClr val="2B4B8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6675">
                      <a:solidFill>
                        <a:srgbClr val="2B4B8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6675">
                      <a:solidFill>
                        <a:srgbClr val="2B4B8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1" name="Google Shape;281;p1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descr="an isometric lined plug" id="282" name="Google Shape;282;p13"/>
          <p:cNvSpPr/>
          <p:nvPr/>
        </p:nvSpPr>
        <p:spPr>
          <a:xfrm flipH="1">
            <a:off x="0" y="-3990"/>
            <a:ext cx="2575870" cy="2065379"/>
          </a:xfrm>
          <a:custGeom>
            <a:rect b="b" l="l" r="r" t="t"/>
            <a:pathLst>
              <a:path extrusionOk="0" h="2065379" w="2575870">
                <a:moveTo>
                  <a:pt x="2575870" y="0"/>
                </a:moveTo>
                <a:lnTo>
                  <a:pt x="0" y="0"/>
                </a:lnTo>
                <a:lnTo>
                  <a:pt x="0" y="2065380"/>
                </a:lnTo>
                <a:lnTo>
                  <a:pt x="2575870" y="2065380"/>
                </a:lnTo>
                <a:lnTo>
                  <a:pt x="257587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3" name="Google Shape;283;p13"/>
          <p:cNvSpPr/>
          <p:nvPr/>
        </p:nvSpPr>
        <p:spPr>
          <a:xfrm>
            <a:off x="14087268" y="7173208"/>
            <a:ext cx="4200732" cy="3113792"/>
          </a:xfrm>
          <a:custGeom>
            <a:rect b="b" l="l" r="r" t="t"/>
            <a:pathLst>
              <a:path extrusionOk="0" h="3113792" w="4200732">
                <a:moveTo>
                  <a:pt x="0" y="0"/>
                </a:moveTo>
                <a:lnTo>
                  <a:pt x="4200732" y="0"/>
                </a:lnTo>
                <a:lnTo>
                  <a:pt x="4200732" y="3113792"/>
                </a:lnTo>
                <a:lnTo>
                  <a:pt x="0" y="31137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4" name="Google Shape;284;p13"/>
          <p:cNvSpPr/>
          <p:nvPr/>
        </p:nvSpPr>
        <p:spPr>
          <a:xfrm rot="310413">
            <a:off x="16096002" y="7680484"/>
            <a:ext cx="711254" cy="296414"/>
          </a:xfrm>
          <a:custGeom>
            <a:rect b="b" l="l" r="r" t="t"/>
            <a:pathLst>
              <a:path extrusionOk="0" h="296414" w="711254">
                <a:moveTo>
                  <a:pt x="0" y="0"/>
                </a:moveTo>
                <a:lnTo>
                  <a:pt x="711254" y="0"/>
                </a:lnTo>
                <a:lnTo>
                  <a:pt x="711254" y="296414"/>
                </a:lnTo>
                <a:lnTo>
                  <a:pt x="0" y="2964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8488" l="0" r="0" t="-8488"/>
            </a:stretch>
          </a:blipFill>
          <a:ln>
            <a:noFill/>
          </a:ln>
        </p:spPr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794B6"/>
            </a:gs>
            <a:gs pos="100000">
              <a:srgbClr val="DFFAFF"/>
            </a:gs>
          </a:gsLst>
          <a:lin ang="18900000" scaled="0"/>
        </a:gra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4"/>
          <p:cNvSpPr/>
          <p:nvPr/>
        </p:nvSpPr>
        <p:spPr>
          <a:xfrm>
            <a:off x="867296" y="1331338"/>
            <a:ext cx="8276704" cy="6233073"/>
          </a:xfrm>
          <a:custGeom>
            <a:rect b="b" l="l" r="r" t="t"/>
            <a:pathLst>
              <a:path extrusionOk="0" h="6233073" w="8276704">
                <a:moveTo>
                  <a:pt x="0" y="0"/>
                </a:moveTo>
                <a:lnTo>
                  <a:pt x="8276704" y="0"/>
                </a:lnTo>
                <a:lnTo>
                  <a:pt x="8276704" y="6233073"/>
                </a:lnTo>
                <a:lnTo>
                  <a:pt x="0" y="6233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4" name="Google Shape;294;p14"/>
          <p:cNvSpPr txBox="1"/>
          <p:nvPr/>
        </p:nvSpPr>
        <p:spPr>
          <a:xfrm>
            <a:off x="10179787" y="569463"/>
            <a:ext cx="7748679" cy="22587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268" u="none" cap="none" strike="noStrike">
                <a:solidFill>
                  <a:srgbClr val="2D3E54"/>
                </a:solidFill>
                <a:latin typeface="Poppins"/>
                <a:ea typeface="Poppins"/>
                <a:cs typeface="Poppins"/>
                <a:sym typeface="Poppins"/>
              </a:rPr>
              <a:t>Feedback welcomed</a:t>
            </a:r>
            <a:endParaRPr/>
          </a:p>
        </p:txBody>
      </p:sp>
      <p:sp>
        <p:nvSpPr>
          <p:cNvPr id="295" name="Google Shape;295;p14"/>
          <p:cNvSpPr txBox="1"/>
          <p:nvPr/>
        </p:nvSpPr>
        <p:spPr>
          <a:xfrm>
            <a:off x="867296" y="8320369"/>
            <a:ext cx="9740696" cy="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00" u="sng" cap="none" strike="noStrike">
                <a:solidFill>
                  <a:srgbClr val="EBC74B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https://tinyurl.com/DrLeeTrainingFeedback</a:t>
            </a:r>
            <a:endParaRPr/>
          </a:p>
        </p:txBody>
      </p:sp>
      <p:sp>
        <p:nvSpPr>
          <p:cNvPr id="296" name="Google Shape;296;p14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1356E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297" name="Google Shape;297;p14"/>
          <p:cNvSpPr/>
          <p:nvPr/>
        </p:nvSpPr>
        <p:spPr>
          <a:xfrm>
            <a:off x="13836844" y="3417538"/>
            <a:ext cx="2170871" cy="2170871"/>
          </a:xfrm>
          <a:custGeom>
            <a:rect b="b" l="l" r="r" t="t"/>
            <a:pathLst>
              <a:path extrusionOk="0" h="2170871" w="2170871">
                <a:moveTo>
                  <a:pt x="0" y="0"/>
                </a:moveTo>
                <a:lnTo>
                  <a:pt x="2170871" y="0"/>
                </a:lnTo>
                <a:lnTo>
                  <a:pt x="2170871" y="2170872"/>
                </a:lnTo>
                <a:lnTo>
                  <a:pt x="0" y="21708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8" name="Google Shape;298;p14">
            <a:hlinkClick r:id="rId6"/>
          </p:cNvPr>
          <p:cNvSpPr/>
          <p:nvPr/>
        </p:nvSpPr>
        <p:spPr>
          <a:xfrm>
            <a:off x="11808890" y="5628473"/>
            <a:ext cx="6119576" cy="4658527"/>
          </a:xfrm>
          <a:custGeom>
            <a:rect b="b" l="l" r="r" t="t"/>
            <a:pathLst>
              <a:path extrusionOk="0" h="4658527" w="6119576">
                <a:moveTo>
                  <a:pt x="0" y="0"/>
                </a:moveTo>
                <a:lnTo>
                  <a:pt x="6119576" y="0"/>
                </a:lnTo>
                <a:lnTo>
                  <a:pt x="6119576" y="4658527"/>
                </a:lnTo>
                <a:lnTo>
                  <a:pt x="0" y="46585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9" name="Google Shape;299;p14"/>
          <p:cNvSpPr/>
          <p:nvPr/>
        </p:nvSpPr>
        <p:spPr>
          <a:xfrm>
            <a:off x="13194022" y="6178960"/>
            <a:ext cx="1351165" cy="1534160"/>
          </a:xfrm>
          <a:custGeom>
            <a:rect b="b" l="l" r="r" t="t"/>
            <a:pathLst>
              <a:path extrusionOk="0" h="1534160" w="1351165">
                <a:moveTo>
                  <a:pt x="0" y="0"/>
                </a:moveTo>
                <a:lnTo>
                  <a:pt x="1351165" y="0"/>
                </a:lnTo>
                <a:lnTo>
                  <a:pt x="1351165" y="1534159"/>
                </a:lnTo>
                <a:lnTo>
                  <a:pt x="0" y="15341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-128524" r="0" t="-718"/>
            </a:stretch>
          </a:blipFill>
          <a:ln>
            <a:noFill/>
          </a:ln>
        </p:spPr>
      </p:sp>
      <p:sp>
        <p:nvSpPr>
          <p:cNvPr id="300" name="Google Shape;300;p14"/>
          <p:cNvSpPr/>
          <p:nvPr/>
        </p:nvSpPr>
        <p:spPr>
          <a:xfrm>
            <a:off x="13194022" y="8154466"/>
            <a:ext cx="1285644" cy="535790"/>
          </a:xfrm>
          <a:custGeom>
            <a:rect b="b" l="l" r="r" t="t"/>
            <a:pathLst>
              <a:path extrusionOk="0" h="535790" w="1285644">
                <a:moveTo>
                  <a:pt x="0" y="0"/>
                </a:moveTo>
                <a:lnTo>
                  <a:pt x="1285644" y="0"/>
                </a:lnTo>
                <a:lnTo>
                  <a:pt x="1285644" y="535790"/>
                </a:lnTo>
                <a:lnTo>
                  <a:pt x="0" y="5357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8488" l="0" r="0" t="-8488"/>
            </a:stretch>
          </a:blipFill>
          <a:ln>
            <a:noFill/>
          </a:ln>
        </p:spPr>
      </p:sp>
      <p:sp>
        <p:nvSpPr>
          <p:cNvPr id="301" name="Google Shape;301;p14"/>
          <p:cNvSpPr/>
          <p:nvPr/>
        </p:nvSpPr>
        <p:spPr>
          <a:xfrm>
            <a:off x="15228212" y="6177778"/>
            <a:ext cx="1305859" cy="1386634"/>
          </a:xfrm>
          <a:custGeom>
            <a:rect b="b" l="l" r="r" t="t"/>
            <a:pathLst>
              <a:path extrusionOk="0" h="1386634" w="1305859">
                <a:moveTo>
                  <a:pt x="0" y="0"/>
                </a:moveTo>
                <a:lnTo>
                  <a:pt x="1305859" y="0"/>
                </a:lnTo>
                <a:lnTo>
                  <a:pt x="1305859" y="1386633"/>
                </a:lnTo>
                <a:lnTo>
                  <a:pt x="0" y="13866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2" name="Google Shape;302;p14"/>
          <p:cNvSpPr/>
          <p:nvPr/>
        </p:nvSpPr>
        <p:spPr>
          <a:xfrm>
            <a:off x="15457155" y="7957737"/>
            <a:ext cx="933060" cy="933060"/>
          </a:xfrm>
          <a:custGeom>
            <a:rect b="b" l="l" r="r" t="t"/>
            <a:pathLst>
              <a:path extrusionOk="0" h="933060" w="933060">
                <a:moveTo>
                  <a:pt x="0" y="0"/>
                </a:moveTo>
                <a:lnTo>
                  <a:pt x="933060" y="0"/>
                </a:lnTo>
                <a:lnTo>
                  <a:pt x="933060" y="933060"/>
                </a:lnTo>
                <a:lnTo>
                  <a:pt x="0" y="933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794B6"/>
            </a:gs>
            <a:gs pos="100000">
              <a:srgbClr val="DFFAFF"/>
            </a:gs>
          </a:gsLst>
          <a:lin ang="18900000" scaled="0"/>
        </a:gra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5"/>
          <p:cNvSpPr/>
          <p:nvPr/>
        </p:nvSpPr>
        <p:spPr>
          <a:xfrm>
            <a:off x="-108809" y="-4797460"/>
            <a:ext cx="18540525" cy="19882600"/>
          </a:xfrm>
          <a:custGeom>
            <a:rect b="b" l="l" r="r" t="t"/>
            <a:pathLst>
              <a:path extrusionOk="0" h="19882600" w="18540525">
                <a:moveTo>
                  <a:pt x="0" y="0"/>
                </a:moveTo>
                <a:lnTo>
                  <a:pt x="18540525" y="0"/>
                </a:lnTo>
                <a:lnTo>
                  <a:pt x="18540525" y="19882600"/>
                </a:lnTo>
                <a:lnTo>
                  <a:pt x="0" y="19882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8" name="Google Shape;308;p15"/>
          <p:cNvSpPr/>
          <p:nvPr/>
        </p:nvSpPr>
        <p:spPr>
          <a:xfrm rot="5400000">
            <a:off x="-1336368" y="-2886138"/>
            <a:ext cx="6944083" cy="7344997"/>
          </a:xfrm>
          <a:custGeom>
            <a:rect b="b" l="l" r="r" t="t"/>
            <a:pathLst>
              <a:path extrusionOk="0" h="7344997" w="6944083">
                <a:moveTo>
                  <a:pt x="0" y="0"/>
                </a:moveTo>
                <a:lnTo>
                  <a:pt x="6944083" y="0"/>
                </a:lnTo>
                <a:lnTo>
                  <a:pt x="6944083" y="7344997"/>
                </a:lnTo>
                <a:lnTo>
                  <a:pt x="0" y="7344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40000"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309" name="Google Shape;30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66340" y="3381415"/>
            <a:ext cx="4555319" cy="15715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0" name="Google Shape;310;p15"/>
          <p:cNvCxnSpPr/>
          <p:nvPr/>
        </p:nvCxnSpPr>
        <p:spPr>
          <a:xfrm>
            <a:off x="5897880" y="5143500"/>
            <a:ext cx="649224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11" name="Google Shape;311;p15"/>
          <p:cNvGrpSpPr/>
          <p:nvPr/>
        </p:nvGrpSpPr>
        <p:grpSpPr>
          <a:xfrm>
            <a:off x="3589570" y="5331163"/>
            <a:ext cx="11192604" cy="2236497"/>
            <a:chOff x="0" y="0"/>
            <a:chExt cx="2947846" cy="589036"/>
          </a:xfrm>
        </p:grpSpPr>
        <p:sp>
          <p:nvSpPr>
            <p:cNvPr id="312" name="Google Shape;312;p15"/>
            <p:cNvSpPr/>
            <p:nvPr/>
          </p:nvSpPr>
          <p:spPr>
            <a:xfrm>
              <a:off x="0" y="0"/>
              <a:ext cx="2947846" cy="589036"/>
            </a:xfrm>
            <a:custGeom>
              <a:rect b="b" l="l" r="r" t="t"/>
              <a:pathLst>
                <a:path extrusionOk="0" h="589036" w="2947846">
                  <a:moveTo>
                    <a:pt x="11759" y="0"/>
                  </a:moveTo>
                  <a:lnTo>
                    <a:pt x="2936087" y="0"/>
                  </a:lnTo>
                  <a:cubicBezTo>
                    <a:pt x="2939206" y="0"/>
                    <a:pt x="2942197" y="1239"/>
                    <a:pt x="2944402" y="3444"/>
                  </a:cubicBezTo>
                  <a:cubicBezTo>
                    <a:pt x="2946608" y="5649"/>
                    <a:pt x="2947846" y="8640"/>
                    <a:pt x="2947846" y="11759"/>
                  </a:cubicBezTo>
                  <a:lnTo>
                    <a:pt x="2947846" y="577277"/>
                  </a:lnTo>
                  <a:cubicBezTo>
                    <a:pt x="2947846" y="580396"/>
                    <a:pt x="2946608" y="583387"/>
                    <a:pt x="2944402" y="585592"/>
                  </a:cubicBezTo>
                  <a:cubicBezTo>
                    <a:pt x="2942197" y="587797"/>
                    <a:pt x="2939206" y="589036"/>
                    <a:pt x="2936087" y="589036"/>
                  </a:cubicBezTo>
                  <a:lnTo>
                    <a:pt x="11759" y="589036"/>
                  </a:lnTo>
                  <a:cubicBezTo>
                    <a:pt x="8640" y="589036"/>
                    <a:pt x="5649" y="587797"/>
                    <a:pt x="3444" y="585592"/>
                  </a:cubicBezTo>
                  <a:cubicBezTo>
                    <a:pt x="1239" y="583387"/>
                    <a:pt x="0" y="580396"/>
                    <a:pt x="0" y="577277"/>
                  </a:cubicBezTo>
                  <a:lnTo>
                    <a:pt x="0" y="11759"/>
                  </a:lnTo>
                  <a:cubicBezTo>
                    <a:pt x="0" y="8640"/>
                    <a:pt x="1239" y="5649"/>
                    <a:pt x="3444" y="3444"/>
                  </a:cubicBezTo>
                  <a:cubicBezTo>
                    <a:pt x="5649" y="1239"/>
                    <a:pt x="8640" y="0"/>
                    <a:pt x="11759" y="0"/>
                  </a:cubicBezTo>
                  <a:close/>
                </a:path>
              </a:pathLst>
            </a:custGeom>
            <a:solidFill>
              <a:srgbClr val="2D3E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5"/>
            <p:cNvSpPr txBox="1"/>
            <p:nvPr/>
          </p:nvSpPr>
          <p:spPr>
            <a:xfrm>
              <a:off x="0" y="57150"/>
              <a:ext cx="2947846" cy="5318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8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4" name="Google Shape;314;p15"/>
          <p:cNvSpPr/>
          <p:nvPr/>
        </p:nvSpPr>
        <p:spPr>
          <a:xfrm>
            <a:off x="14962701" y="942759"/>
            <a:ext cx="2296599" cy="2438656"/>
          </a:xfrm>
          <a:custGeom>
            <a:rect b="b" l="l" r="r" t="t"/>
            <a:pathLst>
              <a:path extrusionOk="0" h="2438656" w="2296599">
                <a:moveTo>
                  <a:pt x="0" y="0"/>
                </a:moveTo>
                <a:lnTo>
                  <a:pt x="2296599" y="0"/>
                </a:lnTo>
                <a:lnTo>
                  <a:pt x="2296599" y="2438656"/>
                </a:lnTo>
                <a:lnTo>
                  <a:pt x="0" y="24386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5" name="Google Shape;315;p15"/>
          <p:cNvSpPr txBox="1"/>
          <p:nvPr/>
        </p:nvSpPr>
        <p:spPr>
          <a:xfrm>
            <a:off x="394492" y="305022"/>
            <a:ext cx="10827361" cy="23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999" u="none" cap="none" strike="noStrike">
                <a:solidFill>
                  <a:srgbClr val="2D3E54"/>
                </a:solidFill>
                <a:latin typeface="Arial"/>
                <a:ea typeface="Arial"/>
                <a:cs typeface="Arial"/>
                <a:sym typeface="Arial"/>
              </a:rPr>
              <a:t>Building a School Counselor Digital Workspace using Gemini Notebook</a:t>
            </a:r>
            <a:endParaRPr/>
          </a:p>
        </p:txBody>
      </p:sp>
      <p:sp>
        <p:nvSpPr>
          <p:cNvPr id="316" name="Google Shape;316;p15"/>
          <p:cNvSpPr txBox="1"/>
          <p:nvPr/>
        </p:nvSpPr>
        <p:spPr>
          <a:xfrm>
            <a:off x="854273" y="9467850"/>
            <a:ext cx="6316340" cy="5391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7" u="none" cap="none" strike="noStrike">
                <a:solidFill>
                  <a:srgbClr val="2D3E54"/>
                </a:solidFill>
                <a:latin typeface="Inter"/>
                <a:ea typeface="Inter"/>
                <a:cs typeface="Inter"/>
                <a:sym typeface="Inter"/>
              </a:rPr>
              <a:t>Noaveyar Lee, EdD, PPSC</a:t>
            </a:r>
            <a:endParaRPr/>
          </a:p>
        </p:txBody>
      </p:sp>
      <p:sp>
        <p:nvSpPr>
          <p:cNvPr id="317" name="Google Shape;317;p15"/>
          <p:cNvSpPr txBox="1"/>
          <p:nvPr/>
        </p:nvSpPr>
        <p:spPr>
          <a:xfrm>
            <a:off x="888421" y="8813749"/>
            <a:ext cx="4258032" cy="582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47" u="none" cap="none" strike="noStrike">
                <a:solidFill>
                  <a:srgbClr val="2D3E54"/>
                </a:solidFill>
                <a:latin typeface="Inter"/>
                <a:ea typeface="Inter"/>
                <a:cs typeface="Inter"/>
                <a:sym typeface="Inter"/>
              </a:rPr>
              <a:t>Presented By :</a:t>
            </a:r>
            <a:endParaRPr/>
          </a:p>
        </p:txBody>
      </p:sp>
      <p:sp>
        <p:nvSpPr>
          <p:cNvPr id="318" name="Google Shape;318;p15"/>
          <p:cNvSpPr txBox="1"/>
          <p:nvPr/>
        </p:nvSpPr>
        <p:spPr>
          <a:xfrm>
            <a:off x="11421660" y="118056"/>
            <a:ext cx="6316340" cy="5391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7" u="none" cap="none" strike="noStrike">
                <a:solidFill>
                  <a:srgbClr val="2D3E54"/>
                </a:solidFill>
                <a:latin typeface="Inter"/>
                <a:ea typeface="Inter"/>
                <a:cs typeface="Inter"/>
                <a:sym typeface="Inter"/>
              </a:rPr>
              <a:t>October 23, 2026</a:t>
            </a:r>
            <a:endParaRPr/>
          </a:p>
        </p:txBody>
      </p:sp>
      <p:sp>
        <p:nvSpPr>
          <p:cNvPr id="319" name="Google Shape;319;p15"/>
          <p:cNvSpPr txBox="1"/>
          <p:nvPr/>
        </p:nvSpPr>
        <p:spPr>
          <a:xfrm>
            <a:off x="3800459" y="5629275"/>
            <a:ext cx="10687082" cy="1733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99" u="none" cap="none" strike="noStrike">
                <a:solidFill>
                  <a:srgbClr val="E7AA51"/>
                </a:solidFill>
                <a:latin typeface="Arial"/>
                <a:ea typeface="Arial"/>
                <a:cs typeface="Arial"/>
                <a:sym typeface="Arial"/>
              </a:rPr>
              <a:t>Instagram- </a:t>
            </a:r>
            <a:r>
              <a:rPr b="0" i="0" lang="en-US" sz="4499" u="sng" cap="none" strike="noStrike">
                <a:solidFill>
                  <a:srgbClr val="E7AA5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@truleethedoctor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99" u="sng" cap="none" strike="noStrike">
              <a:solidFill>
                <a:srgbClr val="E7AA51"/>
              </a:solidFill>
              <a:latin typeface="Arial"/>
              <a:ea typeface="Arial"/>
              <a:cs typeface="Arial"/>
              <a:sym typeface="Arial"/>
              <a:hlinkClick r:id="rId8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99" u="none" cap="none" strike="noStrike">
                <a:solidFill>
                  <a:srgbClr val="E7AA51"/>
                </a:solidFill>
                <a:latin typeface="Arial"/>
                <a:ea typeface="Arial"/>
                <a:cs typeface="Arial"/>
                <a:sym typeface="Arial"/>
              </a:rPr>
              <a:t>LinkedIn-  </a:t>
            </a:r>
            <a:r>
              <a:rPr b="0" i="0" lang="en-US" sz="4499" u="sng" cap="none" strike="noStrike">
                <a:solidFill>
                  <a:srgbClr val="E7AA51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Noaveyar Lee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